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472" r:id="rId2"/>
    <p:sldId id="344" r:id="rId3"/>
    <p:sldId id="349" r:id="rId4"/>
    <p:sldId id="346" r:id="rId5"/>
    <p:sldId id="347" r:id="rId6"/>
    <p:sldId id="435" r:id="rId7"/>
    <p:sldId id="350" r:id="rId8"/>
    <p:sldId id="436" r:id="rId9"/>
    <p:sldId id="351" r:id="rId10"/>
    <p:sldId id="352" r:id="rId11"/>
    <p:sldId id="353" r:id="rId12"/>
    <p:sldId id="373" r:id="rId13"/>
    <p:sldId id="375" r:id="rId14"/>
    <p:sldId id="437" r:id="rId15"/>
    <p:sldId id="377" r:id="rId16"/>
    <p:sldId id="376" r:id="rId17"/>
    <p:sldId id="378" r:id="rId18"/>
    <p:sldId id="379" r:id="rId19"/>
    <p:sldId id="380" r:id="rId20"/>
    <p:sldId id="381" r:id="rId21"/>
    <p:sldId id="384" r:id="rId22"/>
    <p:sldId id="438" r:id="rId23"/>
    <p:sldId id="385" r:id="rId24"/>
    <p:sldId id="439" r:id="rId25"/>
    <p:sldId id="389" r:id="rId26"/>
    <p:sldId id="390" r:id="rId27"/>
    <p:sldId id="391" r:id="rId28"/>
    <p:sldId id="440" r:id="rId29"/>
    <p:sldId id="339" r:id="rId30"/>
    <p:sldId id="259" r:id="rId31"/>
    <p:sldId id="260" r:id="rId32"/>
    <p:sldId id="326" r:id="rId33"/>
    <p:sldId id="261" r:id="rId34"/>
    <p:sldId id="278" r:id="rId35"/>
    <p:sldId id="441" r:id="rId36"/>
    <p:sldId id="279" r:id="rId37"/>
    <p:sldId id="329" r:id="rId38"/>
    <p:sldId id="295" r:id="rId39"/>
    <p:sldId id="332" r:id="rId40"/>
    <p:sldId id="333" r:id="rId41"/>
    <p:sldId id="334" r:id="rId42"/>
    <p:sldId id="414" r:id="rId43"/>
    <p:sldId id="400" r:id="rId44"/>
    <p:sldId id="401" r:id="rId45"/>
    <p:sldId id="402" r:id="rId46"/>
    <p:sldId id="403" r:id="rId47"/>
    <p:sldId id="404" r:id="rId48"/>
    <p:sldId id="406" r:id="rId49"/>
    <p:sldId id="302" r:id="rId50"/>
    <p:sldId id="340" r:id="rId51"/>
    <p:sldId id="433" r:id="rId52"/>
    <p:sldId id="434" r:id="rId53"/>
    <p:sldId id="341" r:id="rId54"/>
    <p:sldId id="342" r:id="rId55"/>
    <p:sldId id="343" r:id="rId56"/>
    <p:sldId id="286" r:id="rId57"/>
    <p:sldId id="313" r:id="rId58"/>
    <p:sldId id="431" r:id="rId59"/>
    <p:sldId id="47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gruti Gadekar" initials="J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D59"/>
    <a:srgbClr val="00582A"/>
    <a:srgbClr val="DAE5F2"/>
    <a:srgbClr val="D7EBF5"/>
    <a:srgbClr val="CCECFF"/>
    <a:srgbClr val="DFDDF7"/>
    <a:srgbClr val="E3EBF1"/>
    <a:srgbClr val="98C4CE"/>
    <a:srgbClr val="7EDBE8"/>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79553" autoAdjust="0"/>
  </p:normalViewPr>
  <p:slideViewPr>
    <p:cSldViewPr>
      <p:cViewPr varScale="1">
        <p:scale>
          <a:sx n="87" d="100"/>
          <a:sy n="87" d="100"/>
        </p:scale>
        <p:origin x="22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E61AA-7EA1-4D72-A013-B26ADC009518}" type="datetimeFigureOut">
              <a:rPr lang="en-US" smtClean="0"/>
              <a:t>7/21/2020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60B61-172D-4509-B931-6E88C4E54591}" type="slidenum">
              <a:rPr lang="en-US" smtClean="0"/>
              <a:t>‹#›</a:t>
            </a:fld>
            <a:endParaRPr lang="en-US" dirty="0"/>
          </a:p>
        </p:txBody>
      </p:sp>
    </p:spTree>
    <p:extLst>
      <p:ext uri="{BB962C8B-B14F-4D97-AF65-F5344CB8AC3E}">
        <p14:creationId xmlns:p14="http://schemas.microsoft.com/office/powerpoint/2010/main" val="141606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we collect data, we are gathering past observed values, or realizations of a variable.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By collecting these past realizations of one or more variables, our goal is to learn more about the variation of a particular business situation.</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a:t>
            </a:fld>
            <a:endParaRPr lang="en-US" dirty="0"/>
          </a:p>
        </p:txBody>
      </p:sp>
    </p:spTree>
    <p:extLst>
      <p:ext uri="{BB962C8B-B14F-4D97-AF65-F5344CB8AC3E}">
        <p14:creationId xmlns:p14="http://schemas.microsoft.com/office/powerpoint/2010/main" val="116257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12</a:t>
            </a:fld>
            <a:endParaRPr lang="en-US" dirty="0"/>
          </a:p>
        </p:txBody>
      </p:sp>
    </p:spTree>
    <p:extLst>
      <p:ext uri="{BB962C8B-B14F-4D97-AF65-F5344CB8AC3E}">
        <p14:creationId xmlns:p14="http://schemas.microsoft.com/office/powerpoint/2010/main" val="212263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data in Table 2.3 is taken from a sample of 50 soft drink purchases.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Each purchase is for one of five popular soft drinks, which defines the five bins: Coca-Cola, Diet Coke, Dr. Pepper, Pepsi, and Sprite.</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14</a:t>
            </a:fld>
            <a:endParaRPr lang="en-US" dirty="0"/>
          </a:p>
        </p:txBody>
      </p:sp>
    </p:spTree>
    <p:extLst>
      <p:ext uri="{BB962C8B-B14F-4D97-AF65-F5344CB8AC3E}">
        <p14:creationId xmlns:p14="http://schemas.microsoft.com/office/powerpoint/2010/main" val="121388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frequency distribution of soft drink purchases (table 2.4) is obtained</a:t>
            </a:r>
            <a:r>
              <a:rPr lang="en-US" sz="1200" baseline="0" dirty="0"/>
              <a:t> by </a:t>
            </a:r>
            <a:r>
              <a:rPr lang="en-US" sz="1200" b="0" i="0" u="none" strike="noStrike" kern="1200" baseline="0" dirty="0">
                <a:solidFill>
                  <a:schemeClr val="tx1"/>
                </a:solidFill>
                <a:latin typeface="+mn-lt"/>
                <a:ea typeface="+mn-ea"/>
                <a:cs typeface="+mn-cs"/>
              </a:rPr>
              <a:t>counting the number of times each soft drink appears in Table 2.3.</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Coca-Cola appears 19 times, Diet Coke appears 8 times, Dr. Pepper appears 5 times, Pepsi appears 13 times, and Sprite appears 5 times.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frequency distribution provides a summary of how the 50 soft drink purchases are distributed across the five soft drinks.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t>15</a:t>
            </a:fld>
            <a:endParaRPr lang="en-US" dirty="0"/>
          </a:p>
        </p:txBody>
      </p:sp>
    </p:spTree>
    <p:extLst>
      <p:ext uri="{BB962C8B-B14F-4D97-AF65-F5344CB8AC3E}">
        <p14:creationId xmlns:p14="http://schemas.microsoft.com/office/powerpoint/2010/main" val="136312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data in Table 2.3 is taken from a sample of 50 soft drink purchases.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Each purchase is for one of five popular soft drinks, which defines the five bins: Coca-Cola, Diet Coke, Dr. Pepper, Pepsi, and Sprite.</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16</a:t>
            </a:fld>
            <a:endParaRPr lang="en-US" dirty="0"/>
          </a:p>
        </p:txBody>
      </p:sp>
    </p:spTree>
    <p:extLst>
      <p:ext uri="{BB962C8B-B14F-4D97-AF65-F5344CB8AC3E}">
        <p14:creationId xmlns:p14="http://schemas.microsoft.com/office/powerpoint/2010/main" val="136312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2.9 shows the sample of 50 soft drink purchases in an Excel spreadsheet.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Column D contains the five different soft drink categories as the bins.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cell E2, enter the formula =COUNTIF($A$2:$B$26, D2), where A2:B26 is the range for the sample data, and D2 is the bin (Coca-Cola) to match.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COUNTIF function in Excel counts the number of times a certain value appears in the indicated range.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this case, we want to count the number of times Coca-Cola appears in the sample data. The result is a value of 19 in cell E2, indicating that Coca-Cola appears 19 times in the sample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formula from cell E2 to cells E3 to E6 can be copied to get frequency counts for Diet Coke, Pepsi, Dr. Pepper, and Sprite. By using the absolute reference $A$2:$B$26  in the formula.</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t>17</a:t>
            </a:fld>
            <a:endParaRPr lang="en-US" dirty="0"/>
          </a:p>
        </p:txBody>
      </p:sp>
    </p:spTree>
    <p:extLst>
      <p:ext uri="{BB962C8B-B14F-4D97-AF65-F5344CB8AC3E}">
        <p14:creationId xmlns:p14="http://schemas.microsoft.com/office/powerpoint/2010/main" val="1363123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18</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Table 2.4 shows that the relative frequency for Coca-Cola is 19/50 = 0.38, the relative frequency for Diet Coke is 8/50 = 0.16, and so 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From the percent frequency distribution, it is seen that 38 percent of the purchases were Coca-Cola, 16 percent of the purchases were Diet Coke, and so 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Note that 38 percent + 26 percent + 16 percent = 80 percent of the purchases were the top three soft drinks.</a:t>
            </a:r>
          </a:p>
          <a:p>
            <a:endParaRPr lang="en-US" dirty="0"/>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19</a:t>
            </a:fld>
            <a:endParaRPr lang="en-US" dirty="0"/>
          </a:p>
        </p:txBody>
      </p:sp>
    </p:spTree>
    <p:extLst>
      <p:ext uri="{BB962C8B-B14F-4D97-AF65-F5344CB8AC3E}">
        <p14:creationId xmlns:p14="http://schemas.microsoft.com/office/powerpoint/2010/main" val="134552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Number of bins</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Bins are formed by specifying the ranges used to group the data.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Generally, between 5 and 20 bins are in use.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Small number of data items - five or six bins.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Larger number of data items - more bins are required.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goal is to use enough bins to show the variation in the data, but not so many classes that some contain only a few data items.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Width of the bins</a:t>
                </a:r>
                <a:r>
                  <a:rPr lang="en-US" sz="1200" b="0" i="0" u="none" strike="noStrike" kern="1200" baseline="0" dirty="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It should be the same for each bin.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Thus the choices of the number of bins and the width of bins are not independent decisions.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larger number of bins means a smaller bin width and vice versa.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Approximate bin width = </a:t>
                </a:r>
                <a14:m>
                  <m:oMath xmlns:m="http://schemas.openxmlformats.org/officeDocument/2006/math">
                    <m:f>
                      <m:fPr>
                        <m:ctrlPr>
                          <a:rPr lang="en-US" sz="100" b="0" i="1" u="none" strike="noStrike" kern="1200" baseline="0" smtClean="0">
                            <a:solidFill>
                              <a:schemeClr val="tx1"/>
                            </a:solidFill>
                            <a:latin typeface="Cambria Math" panose="02040503050406030204" pitchFamily="18" charset="0"/>
                            <a:ea typeface="+mn-ea"/>
                            <a:cs typeface="+mn-cs"/>
                          </a:rPr>
                        </m:ctrlPr>
                      </m:fPr>
                      <m:num>
                        <m:r>
                          <m:rPr>
                            <m:nor/>
                          </m:rPr>
                          <a:rPr lang="en-US" sz="800" dirty="0" smtClean="0"/>
                          <m:t>Largest</m:t>
                        </m:r>
                        <m:r>
                          <m:rPr>
                            <m:nor/>
                          </m:rPr>
                          <a:rPr lang="en-US" sz="800" dirty="0" smtClean="0"/>
                          <m:t> </m:t>
                        </m:r>
                        <m:r>
                          <m:rPr>
                            <m:nor/>
                          </m:rPr>
                          <a:rPr lang="en-US" sz="800" dirty="0" smtClean="0"/>
                          <m:t>data</m:t>
                        </m:r>
                        <m:r>
                          <m:rPr>
                            <m:nor/>
                          </m:rPr>
                          <a:rPr lang="en-US" sz="800" dirty="0" smtClean="0"/>
                          <m:t> </m:t>
                        </m:r>
                        <m:r>
                          <m:rPr>
                            <m:nor/>
                          </m:rPr>
                          <a:rPr lang="en-US" sz="800" dirty="0" smtClean="0"/>
                          <m:t>value</m:t>
                        </m:r>
                        <m:r>
                          <a:rPr lang="en-US" sz="800" b="0" i="1" dirty="0" smtClean="0">
                            <a:latin typeface="Cambria Math"/>
                          </a:rPr>
                          <m:t> −</m:t>
                        </m:r>
                        <m:r>
                          <m:rPr>
                            <m:nor/>
                          </m:rPr>
                          <a:rPr lang="en-US" sz="800" b="0" i="0" dirty="0" smtClean="0"/>
                          <m:t> </m:t>
                        </m:r>
                        <m:r>
                          <m:rPr>
                            <m:nor/>
                          </m:rPr>
                          <a:rPr lang="en-US" sz="800" b="0" i="0" dirty="0" smtClean="0"/>
                          <m:t>smallest</m:t>
                        </m:r>
                        <m:r>
                          <m:rPr>
                            <m:nor/>
                          </m:rPr>
                          <a:rPr lang="en-US" sz="800" dirty="0" smtClean="0"/>
                          <m:t> </m:t>
                        </m:r>
                        <m:r>
                          <m:rPr>
                            <m:nor/>
                          </m:rPr>
                          <a:rPr lang="en-US" sz="800" dirty="0" smtClean="0"/>
                          <m:t>data</m:t>
                        </m:r>
                        <m:r>
                          <m:rPr>
                            <m:nor/>
                          </m:rPr>
                          <a:rPr lang="en-US" sz="800" dirty="0" smtClean="0"/>
                          <m:t> </m:t>
                        </m:r>
                        <m:r>
                          <m:rPr>
                            <m:nor/>
                          </m:rPr>
                          <a:rPr lang="en-US" sz="800" dirty="0" smtClean="0"/>
                          <m:t>value</m:t>
                        </m:r>
                      </m:num>
                      <m:den>
                        <m:r>
                          <m:rPr>
                            <m:nor/>
                          </m:rPr>
                          <a:rPr lang="en-US" sz="800" b="0" i="0" dirty="0" smtClean="0"/>
                          <m:t>Number</m:t>
                        </m:r>
                        <m:r>
                          <m:rPr>
                            <m:nor/>
                          </m:rPr>
                          <a:rPr lang="en-US" sz="800" b="0" i="0" dirty="0" smtClean="0"/>
                          <m:t> </m:t>
                        </m:r>
                        <m:r>
                          <m:rPr>
                            <m:nor/>
                          </m:rPr>
                          <a:rPr lang="en-US" sz="800" b="0" i="0" dirty="0" smtClean="0"/>
                          <m:t>of</m:t>
                        </m:r>
                        <m:r>
                          <m:rPr>
                            <m:nor/>
                          </m:rPr>
                          <a:rPr lang="en-US" sz="800" b="0" i="0" dirty="0" smtClean="0"/>
                          <m:t> </m:t>
                        </m:r>
                        <m:r>
                          <m:rPr>
                            <m:nor/>
                          </m:rPr>
                          <a:rPr lang="en-US" sz="800" b="0" i="0" dirty="0" smtClean="0"/>
                          <m:t>bins</m:t>
                        </m:r>
                      </m:den>
                    </m:f>
                  </m:oMath>
                </a14:m>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Bin limits</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Bin limits must be chosen so that each data item belongs to one and only one class.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lower bin limit identifies the smallest possible data value assigned to the bin.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upper bin limit identifies the largest possible data value assigned to the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Number of bins</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Bins are formed by specifying the ranges used to group the data.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generally use between 5 and 20 bins.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Small number of data items - five or six bins.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Larger number of data items - more bins are required.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goal is to use enough bins to show the variation in the data, but not so many classes that some contain only a few data items.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Width of the bins</a:t>
                </a:r>
                <a:r>
                  <a:rPr lang="en-US" sz="1200" b="0" i="0" u="none" strike="noStrike" kern="1200" baseline="0" dirty="0" smtClean="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It should be the same for each bin.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Thus the choices of the number of bins and the width of bins are not independent decisions.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larger number of bins means a smaller bin width and vice versa.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Approximate Bin Width = </a:t>
                </a:r>
                <a:r>
                  <a:rPr lang="en-US" sz="100" b="0" i="0" u="none" strike="noStrike" kern="1200" baseline="0" smtClean="0">
                    <a:solidFill>
                      <a:schemeClr val="tx1"/>
                    </a:solidFill>
                    <a:latin typeface="Cambria Math"/>
                    <a:ea typeface="+mn-ea"/>
                    <a:cs typeface="+mn-cs"/>
                  </a:rPr>
                  <a:t>(</a:t>
                </a:r>
                <a:r>
                  <a:rPr lang="en-US" sz="800" b="0" i="0" u="none" strike="noStrike" kern="1200" baseline="0" dirty="0" smtClean="0">
                    <a:solidFill>
                      <a:schemeClr val="tx1"/>
                    </a:solidFill>
                    <a:latin typeface="Cambria Math"/>
                    <a:ea typeface="+mn-ea"/>
                    <a:cs typeface="+mn-cs"/>
                  </a:rPr>
                  <a:t>"</a:t>
                </a:r>
                <a:r>
                  <a:rPr lang="en-US" sz="800" i="0" dirty="0" smtClean="0"/>
                  <a:t>Largest data value</a:t>
                </a:r>
                <a:r>
                  <a:rPr lang="en-US" sz="800" b="0" i="0" dirty="0" smtClean="0">
                    <a:latin typeface="Cambria Math"/>
                  </a:rPr>
                  <a:t>"  −"</a:t>
                </a:r>
                <a:r>
                  <a:rPr lang="en-US" sz="800" b="0" i="0" dirty="0" smtClean="0"/>
                  <a:t> smalle</a:t>
                </a:r>
                <a:r>
                  <a:rPr lang="en-US" sz="800" i="0" dirty="0" smtClean="0"/>
                  <a:t>st data value</a:t>
                </a:r>
                <a:r>
                  <a:rPr lang="en-US" sz="100" b="0" i="0" u="none" strike="noStrike" kern="1200" baseline="0" smtClean="0">
                    <a:solidFill>
                      <a:schemeClr val="tx1"/>
                    </a:solidFill>
                    <a:latin typeface="Cambria Math"/>
                    <a:ea typeface="+mn-ea"/>
                    <a:cs typeface="+mn-cs"/>
                  </a:rPr>
                  <a:t>" )/</a:t>
                </a:r>
                <a:r>
                  <a:rPr lang="en-US" sz="800" b="0" i="0" u="none" strike="noStrike" kern="1200" baseline="0" dirty="0" smtClean="0">
                    <a:solidFill>
                      <a:schemeClr val="tx1"/>
                    </a:solidFill>
                    <a:latin typeface="Cambria Math"/>
                    <a:ea typeface="+mn-ea"/>
                    <a:cs typeface="+mn-cs"/>
                  </a:rPr>
                  <a:t>"</a:t>
                </a:r>
                <a:r>
                  <a:rPr lang="en-US" sz="800" b="0" i="0" dirty="0" smtClean="0"/>
                  <a:t>Number of bins</a:t>
                </a:r>
                <a:r>
                  <a:rPr lang="en-US" sz="100" b="0" i="0" u="none" strike="noStrike" kern="1200" baseline="0" smtClean="0">
                    <a:solidFill>
                      <a:schemeClr val="tx1"/>
                    </a:solidFill>
                    <a:latin typeface="Cambria Math"/>
                    <a:ea typeface="+mn-ea"/>
                    <a:cs typeface="+mn-cs"/>
                  </a:rPr>
                  <a:t>"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Bin limits</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Bin limits must be chosen so that each data item belongs to one and only one class.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lower bin limit identifies the smallest possible data value assigned to the bin.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upper bin limit identifies the largest possible data value assigned to the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20</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Number of bins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number of data items in Table 2.6 is relatively small (</a:t>
                </a:r>
                <a:r>
                  <a:rPr lang="en-US" sz="1200" b="0" i="1" u="none" strike="noStrike" kern="1200" baseline="0" dirty="0">
                    <a:solidFill>
                      <a:schemeClr val="tx1"/>
                    </a:solidFill>
                    <a:latin typeface="+mn-lt"/>
                    <a:ea typeface="+mn-ea"/>
                    <a:cs typeface="+mn-cs"/>
                  </a:rPr>
                  <a:t>n </a:t>
                </a:r>
                <a:r>
                  <a:rPr lang="en-US" sz="1200" b="0" i="0" u="none" strike="noStrike" kern="1200" baseline="0" dirty="0">
                    <a:solidFill>
                      <a:schemeClr val="tx1"/>
                    </a:solidFill>
                    <a:latin typeface="+mn-lt"/>
                    <a:ea typeface="+mn-ea"/>
                    <a:cs typeface="+mn-cs"/>
                  </a:rPr>
                  <a:t>= 20). Hence, we choose to develop a frequency distribution with five bins.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Width of bins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largest data value is 33, and the smallest data value is 12.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we decided to summarize the data with five classes, using the expression “</a:t>
                </a:r>
                <a:r>
                  <a:rPr lang="en-US" sz="2400" b="0" i="0" u="none" strike="noStrike" kern="1200" baseline="0" dirty="0">
                    <a:solidFill>
                      <a:schemeClr val="tx1"/>
                    </a:solidFill>
                    <a:latin typeface="+mn-lt"/>
                    <a:ea typeface="+mn-ea"/>
                    <a:cs typeface="+mn-cs"/>
                  </a:rPr>
                  <a:t>Approximate bin width = </a:t>
                </a:r>
                <a14:m>
                  <m:oMath xmlns:m="http://schemas.openxmlformats.org/officeDocument/2006/math">
                    <m:f>
                      <m:fPr>
                        <m:ctrlPr>
                          <a:rPr lang="en-US" sz="600" b="0" i="1" u="none" strike="noStrike" kern="1200" baseline="0" smtClean="0">
                            <a:solidFill>
                              <a:schemeClr val="tx1"/>
                            </a:solidFill>
                            <a:latin typeface="Cambria Math" panose="02040503050406030204" pitchFamily="18" charset="0"/>
                            <a:ea typeface="+mn-ea"/>
                            <a:cs typeface="+mn-cs"/>
                          </a:rPr>
                        </m:ctrlPr>
                      </m:fPr>
                      <m:num>
                        <m:r>
                          <m:rPr>
                            <m:nor/>
                          </m:rPr>
                          <a:rPr lang="en-US" sz="1200" dirty="0" smtClean="0"/>
                          <m:t>Largest</m:t>
                        </m:r>
                        <m:r>
                          <m:rPr>
                            <m:nor/>
                          </m:rPr>
                          <a:rPr lang="en-US" sz="1200" dirty="0" smtClean="0"/>
                          <m:t> </m:t>
                        </m:r>
                        <m:r>
                          <m:rPr>
                            <m:nor/>
                          </m:rPr>
                          <a:rPr lang="en-US" sz="1200" dirty="0" smtClean="0"/>
                          <m:t>data</m:t>
                        </m:r>
                        <m:r>
                          <m:rPr>
                            <m:nor/>
                          </m:rPr>
                          <a:rPr lang="en-US" sz="1200" dirty="0" smtClean="0"/>
                          <m:t> </m:t>
                        </m:r>
                        <m:r>
                          <m:rPr>
                            <m:nor/>
                          </m:rPr>
                          <a:rPr lang="en-US" sz="1200" dirty="0" smtClean="0"/>
                          <m:t>value</m:t>
                        </m:r>
                        <m:r>
                          <a:rPr lang="en-US" sz="1200" b="0" i="1" dirty="0" smtClean="0">
                            <a:latin typeface="Cambria Math"/>
                          </a:rPr>
                          <m:t> −</m:t>
                        </m:r>
                        <m:r>
                          <m:rPr>
                            <m:nor/>
                          </m:rPr>
                          <a:rPr lang="en-US" sz="1200" b="0" i="0" dirty="0" smtClean="0"/>
                          <m:t> </m:t>
                        </m:r>
                        <m:r>
                          <m:rPr>
                            <m:nor/>
                          </m:rPr>
                          <a:rPr lang="en-US" sz="1200" b="0" i="0" dirty="0" smtClean="0"/>
                          <m:t>smallest</m:t>
                        </m:r>
                        <m:r>
                          <m:rPr>
                            <m:nor/>
                          </m:rPr>
                          <a:rPr lang="en-US" sz="1200" dirty="0" smtClean="0"/>
                          <m:t> </m:t>
                        </m:r>
                        <m:r>
                          <m:rPr>
                            <m:nor/>
                          </m:rPr>
                          <a:rPr lang="en-US" sz="1200" dirty="0" smtClean="0"/>
                          <m:t>data</m:t>
                        </m:r>
                        <m:r>
                          <m:rPr>
                            <m:nor/>
                          </m:rPr>
                          <a:rPr lang="en-US" sz="1200" dirty="0" smtClean="0"/>
                          <m:t> </m:t>
                        </m:r>
                        <m:r>
                          <m:rPr>
                            <m:nor/>
                          </m:rPr>
                          <a:rPr lang="en-US" sz="1200" dirty="0" smtClean="0"/>
                          <m:t>value</m:t>
                        </m:r>
                      </m:num>
                      <m:den>
                        <m:r>
                          <m:rPr>
                            <m:nor/>
                          </m:rPr>
                          <a:rPr lang="en-US" sz="1200" b="0" i="0" dirty="0" smtClean="0"/>
                          <m:t>Number</m:t>
                        </m:r>
                        <m:r>
                          <m:rPr>
                            <m:nor/>
                          </m:rPr>
                          <a:rPr lang="en-US" sz="1200" b="0" i="0" dirty="0" smtClean="0"/>
                          <m:t> </m:t>
                        </m:r>
                        <m:r>
                          <m:rPr>
                            <m:nor/>
                          </m:rPr>
                          <a:rPr lang="en-US" sz="1200" b="0" i="0" dirty="0" smtClean="0"/>
                          <m:t>of</m:t>
                        </m:r>
                        <m:r>
                          <m:rPr>
                            <m:nor/>
                          </m:rPr>
                          <a:rPr lang="en-US" sz="1200" b="0" i="0" dirty="0" smtClean="0"/>
                          <m:t> </m:t>
                        </m:r>
                        <m:r>
                          <m:rPr>
                            <m:nor/>
                          </m:rPr>
                          <a:rPr lang="en-US" sz="1200" b="0" i="0" dirty="0" smtClean="0"/>
                          <m:t>bins</m:t>
                        </m:r>
                      </m:den>
                    </m:f>
                  </m:oMath>
                </a14:m>
                <a:r>
                  <a:rPr lang="en-US" sz="1200" b="0" i="0" u="none" strike="noStrike" kern="1200" baseline="0" dirty="0">
                    <a:solidFill>
                      <a:schemeClr val="tx1"/>
                    </a:solidFill>
                    <a:latin typeface="+mn-lt"/>
                    <a:ea typeface="+mn-ea"/>
                    <a:cs typeface="+mn-cs"/>
                  </a:rPr>
                  <a:t>”, provides an approximate bin width of (33 – 12)/5 = 4.2.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therefore decided to round up and use a bin width of five days in the frequency distribution.</a:t>
                </a:r>
              </a:p>
              <a:p>
                <a:pPr marL="171450" indent="-171450">
                  <a:buFont typeface="Arial" panose="020B0604020202020204" pitchFamily="34" charset="0"/>
                  <a:buChar char="•"/>
                </a:pPr>
                <a:endParaRPr lang="en-US" sz="1200" b="1"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Bin limits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selected 10 days as the lower bin limit and 14 days as the upper bin limit for the first class. This bin is denoted 10–14 in Table 2.7.</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smallest data value, 12, is included in the 10–14 bin. We then selected 15 days as the lower bin limit and 19 days as the upper bin limit of the next class.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continued defining the lower and upper bin limits to obtain a total of five classes: 10–14, 15–19, 20–24, 25–29, and 30–34.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difference between the upper bin limits of adjacent bins is the bin width. Using the first two upper bin limits of 14 and 19, we see that the bin width is 19 </a:t>
                </a:r>
                <a:r>
                  <a:rPr lang="en-US" sz="1200" b="0" i="0" u="none" strike="noStrike" kern="1200" baseline="0" dirty="0">
                    <a:solidFill>
                      <a:schemeClr val="tx1"/>
                    </a:solidFill>
                    <a:latin typeface="Arial"/>
                    <a:ea typeface="+mn-ea"/>
                    <a:cs typeface="Arial"/>
                  </a:rPr>
                  <a:t>–</a:t>
                </a:r>
                <a:r>
                  <a:rPr lang="en-US" sz="1200" b="0" i="0" u="none" strike="noStrike" kern="1200" baseline="0" dirty="0">
                    <a:solidFill>
                      <a:schemeClr val="tx1"/>
                    </a:solidFill>
                    <a:latin typeface="+mn-lt"/>
                    <a:ea typeface="+mn-ea"/>
                    <a:cs typeface="+mn-cs"/>
                  </a:rPr>
                  <a:t> 14 = 5.</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With the number of bins, bin width, and bin limits determined, a frequency distribution can be obtained by counting the number of data values belonging to each bin.</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Using the </a:t>
                </a:r>
                <a:r>
                  <a:rPr lang="en-US" sz="1200" b="1" i="0" u="none" strike="noStrike" kern="1200" baseline="0" dirty="0">
                    <a:solidFill>
                      <a:schemeClr val="tx1"/>
                    </a:solidFill>
                    <a:latin typeface="+mn-lt"/>
                    <a:ea typeface="+mn-ea"/>
                    <a:cs typeface="+mn-cs"/>
                  </a:rPr>
                  <a:t>frequency distribution </a:t>
                </a:r>
                <a:r>
                  <a:rPr lang="en-US" sz="1200" b="0" i="0" u="none" strike="noStrike" kern="1200" baseline="0" dirty="0">
                    <a:solidFill>
                      <a:schemeClr val="tx1"/>
                    </a:solidFill>
                    <a:latin typeface="+mn-lt"/>
                    <a:ea typeface="+mn-ea"/>
                    <a:cs typeface="+mn-cs"/>
                  </a:rPr>
                  <a:t>in Table 2.7, we can observe that: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most frequently occurring audit times are in the bin of 15–19 days.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Eight of the 20 audit times are in this bin.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Only one audit required 30 or more days.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Number of bins: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number of data items in Table 2.6 is relatively small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20). Hence we choose to develop a frequency distribution with five bins.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Width of bins: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largest data value is 33, and the smallest data value is 12.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Because we decided to summarize the data with five classes, using the expression “</a:t>
                </a:r>
                <a:r>
                  <a:rPr lang="en-US" sz="2400" b="0" i="0" u="none" strike="noStrike" kern="1200" baseline="0" dirty="0" smtClean="0">
                    <a:solidFill>
                      <a:schemeClr val="tx1"/>
                    </a:solidFill>
                    <a:latin typeface="+mn-lt"/>
                    <a:ea typeface="+mn-ea"/>
                    <a:cs typeface="+mn-cs"/>
                  </a:rPr>
                  <a:t>Approximate Bin Width = </a:t>
                </a:r>
                <a:r>
                  <a:rPr lang="en-US" sz="600" b="0" i="0" u="none" strike="noStrike" kern="1200" baseline="0" smtClean="0">
                    <a:solidFill>
                      <a:schemeClr val="tx1"/>
                    </a:solidFill>
                    <a:latin typeface="Cambria Math"/>
                    <a:ea typeface="+mn-ea"/>
                    <a:cs typeface="+mn-cs"/>
                  </a:rPr>
                  <a:t>(</a:t>
                </a:r>
                <a:r>
                  <a:rPr lang="en-US" sz="1200" b="0" i="0" u="none" strike="noStrike" kern="1200" baseline="0" dirty="0" smtClean="0">
                    <a:solidFill>
                      <a:schemeClr val="tx1"/>
                    </a:solidFill>
                    <a:latin typeface="Cambria Math"/>
                    <a:ea typeface="+mn-ea"/>
                    <a:cs typeface="+mn-cs"/>
                  </a:rPr>
                  <a:t>"</a:t>
                </a:r>
                <a:r>
                  <a:rPr lang="en-US" sz="1200" i="0" dirty="0" smtClean="0"/>
                  <a:t>Largest data value</a:t>
                </a:r>
                <a:r>
                  <a:rPr lang="en-US" sz="1200" b="0" i="0" dirty="0" smtClean="0">
                    <a:latin typeface="Cambria Math"/>
                  </a:rPr>
                  <a:t>"  −"</a:t>
                </a:r>
                <a:r>
                  <a:rPr lang="en-US" sz="1200" b="0" i="0" dirty="0" smtClean="0"/>
                  <a:t> smallest</a:t>
                </a:r>
                <a:r>
                  <a:rPr lang="en-US" sz="1200" i="0" dirty="0" smtClean="0"/>
                  <a:t> data value</a:t>
                </a:r>
                <a:r>
                  <a:rPr lang="en-US" sz="1200" i="0" dirty="0" smtClean="0">
                    <a:latin typeface="Cambria Math"/>
                  </a:rPr>
                  <a:t>" </a:t>
                </a:r>
                <a:r>
                  <a:rPr lang="en-US" sz="600" b="0" i="0" u="none" strike="noStrike" kern="1200" baseline="0" smtClean="0">
                    <a:solidFill>
                      <a:schemeClr val="tx1"/>
                    </a:solidFill>
                    <a:latin typeface="Cambria Math"/>
                    <a:ea typeface="+mn-ea"/>
                    <a:cs typeface="+mn-cs"/>
                  </a:rPr>
                  <a:t>)/</a:t>
                </a:r>
                <a:r>
                  <a:rPr lang="en-US" sz="1200" b="0" i="0" u="none" strike="noStrike" kern="1200" baseline="0" dirty="0" smtClean="0">
                    <a:solidFill>
                      <a:schemeClr val="tx1"/>
                    </a:solidFill>
                    <a:latin typeface="Cambria Math"/>
                    <a:ea typeface="+mn-ea"/>
                    <a:cs typeface="+mn-cs"/>
                  </a:rPr>
                  <a:t>"</a:t>
                </a:r>
                <a:r>
                  <a:rPr lang="en-US" sz="1200" b="0" i="0" dirty="0" smtClean="0"/>
                  <a:t>Number of bins</a:t>
                </a:r>
                <a:r>
                  <a:rPr lang="en-US" sz="1200" b="0" i="0" dirty="0" smtClean="0">
                    <a:latin typeface="Cambria Math"/>
                  </a:rPr>
                  <a:t>" </a:t>
                </a:r>
                <a:r>
                  <a:rPr lang="en-US" sz="1200" b="0" i="0" u="none" strike="noStrike" kern="1200" baseline="0" dirty="0" smtClean="0">
                    <a:solidFill>
                      <a:schemeClr val="tx1"/>
                    </a:solidFill>
                    <a:latin typeface="+mn-lt"/>
                    <a:ea typeface="+mn-ea"/>
                    <a:cs typeface="+mn-cs"/>
                  </a:rPr>
                  <a:t>” provides an approximate bin width of (33 2 12)/5 = 4.2.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therefore decided to round up and use a bin width of five days in the frequency distribution.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Bin limits: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selected 10 days as the lower bin limit and 14 days as the upper bin limit for the first class. This bin is denoted 10–14 in Table 2.7.</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smallest data value, 12, is included in the 10–14 bin. We then selected 15 days as the lower bin limit and 19 days as the upper bin limit of the next class.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continued defining the lower and upper bin limits to obtain a total of five classes: 10–14, 15–19, 20–24, 25–29, and 30–34.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difference between the upper bin limits of adjacent bins is the bin width. Using the first two upper bin limits of 14 and 19, we see that the bin width is 19 </a:t>
                </a:r>
                <a:r>
                  <a:rPr lang="en-US" sz="1200" b="0" i="0" u="none" strike="noStrike" kern="1200" baseline="0" dirty="0" smtClean="0">
                    <a:solidFill>
                      <a:schemeClr val="tx1"/>
                    </a:solidFill>
                    <a:latin typeface="Arial"/>
                    <a:ea typeface="+mn-ea"/>
                    <a:cs typeface="Arial"/>
                  </a:rPr>
                  <a:t>–</a:t>
                </a:r>
                <a:r>
                  <a:rPr lang="en-US" sz="1200" b="0" i="0" u="none" strike="noStrike" kern="1200" baseline="0" dirty="0" smtClean="0">
                    <a:solidFill>
                      <a:schemeClr val="tx1"/>
                    </a:solidFill>
                    <a:latin typeface="+mn-lt"/>
                    <a:ea typeface="+mn-ea"/>
                    <a:cs typeface="+mn-cs"/>
                  </a:rPr>
                  <a:t> 14 = 5.</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With the number of bins, bin width, and bin limits determined, a frequency distribution can be obtained by counting the number of data values belonging to each bin.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the </a:t>
                </a:r>
                <a:r>
                  <a:rPr lang="en-US" sz="1200" b="1" i="0" u="none" strike="noStrike" kern="1200" baseline="0" dirty="0" smtClean="0">
                    <a:solidFill>
                      <a:schemeClr val="tx1"/>
                    </a:solidFill>
                    <a:latin typeface="+mn-lt"/>
                    <a:ea typeface="+mn-ea"/>
                    <a:cs typeface="+mn-cs"/>
                  </a:rPr>
                  <a:t>frequency distribution (Table 2.7)</a:t>
                </a:r>
                <a:r>
                  <a:rPr lang="en-US" sz="1200" b="0" i="0" u="none" strike="noStrike" kern="1200" baseline="0" dirty="0" smtClean="0">
                    <a:solidFill>
                      <a:schemeClr val="tx1"/>
                    </a:solidFill>
                    <a:latin typeface="+mn-lt"/>
                    <a:ea typeface="+mn-ea"/>
                    <a:cs typeface="+mn-cs"/>
                  </a:rPr>
                  <a:t>, we can observe that: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most frequently occurring audit times are in the bin of 15–19 days.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Eight of the 20 audit times are in this bin.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Only one audit required 30 or more days.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21</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Number of bins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number of data items in Table 2.6 is relatively small (</a:t>
                </a:r>
                <a:r>
                  <a:rPr lang="en-US" sz="1200" b="0" i="1" u="none" strike="noStrike" kern="1200" baseline="0" dirty="0">
                    <a:solidFill>
                      <a:schemeClr val="tx1"/>
                    </a:solidFill>
                    <a:latin typeface="+mn-lt"/>
                    <a:ea typeface="+mn-ea"/>
                    <a:cs typeface="+mn-cs"/>
                  </a:rPr>
                  <a:t>n </a:t>
                </a:r>
                <a:r>
                  <a:rPr lang="en-US" sz="1200" b="0" i="0" u="none" strike="noStrike" kern="1200" baseline="0" dirty="0">
                    <a:solidFill>
                      <a:schemeClr val="tx1"/>
                    </a:solidFill>
                    <a:latin typeface="+mn-lt"/>
                    <a:ea typeface="+mn-ea"/>
                    <a:cs typeface="+mn-cs"/>
                  </a:rPr>
                  <a:t>= 20). Hence, we choose to develop a frequency distribution with five bins.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Width of bins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largest data value is 33, and the smallest data value is 12.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we decided to summarize the data with five classes, using the expression “</a:t>
                </a:r>
                <a:r>
                  <a:rPr lang="en-US" sz="2400" b="0" i="0" u="none" strike="noStrike" kern="1200" baseline="0" dirty="0">
                    <a:solidFill>
                      <a:schemeClr val="tx1"/>
                    </a:solidFill>
                    <a:latin typeface="+mn-lt"/>
                    <a:ea typeface="+mn-ea"/>
                    <a:cs typeface="+mn-cs"/>
                  </a:rPr>
                  <a:t>Approximate bin width = </a:t>
                </a:r>
                <a14:m>
                  <m:oMath xmlns:m="http://schemas.openxmlformats.org/officeDocument/2006/math">
                    <m:f>
                      <m:fPr>
                        <m:ctrlPr>
                          <a:rPr lang="en-US" sz="600" b="0" i="1" u="none" strike="noStrike" kern="1200" baseline="0" smtClean="0">
                            <a:solidFill>
                              <a:schemeClr val="tx1"/>
                            </a:solidFill>
                            <a:latin typeface="Cambria Math" panose="02040503050406030204" pitchFamily="18" charset="0"/>
                            <a:ea typeface="+mn-ea"/>
                            <a:cs typeface="+mn-cs"/>
                          </a:rPr>
                        </m:ctrlPr>
                      </m:fPr>
                      <m:num>
                        <m:r>
                          <m:rPr>
                            <m:nor/>
                          </m:rPr>
                          <a:rPr lang="en-US" sz="1200" dirty="0" smtClean="0"/>
                          <m:t>Largest</m:t>
                        </m:r>
                        <m:r>
                          <m:rPr>
                            <m:nor/>
                          </m:rPr>
                          <a:rPr lang="en-US" sz="1200" dirty="0" smtClean="0"/>
                          <m:t> </m:t>
                        </m:r>
                        <m:r>
                          <m:rPr>
                            <m:nor/>
                          </m:rPr>
                          <a:rPr lang="en-US" sz="1200" dirty="0" smtClean="0"/>
                          <m:t>data</m:t>
                        </m:r>
                        <m:r>
                          <m:rPr>
                            <m:nor/>
                          </m:rPr>
                          <a:rPr lang="en-US" sz="1200" dirty="0" smtClean="0"/>
                          <m:t> </m:t>
                        </m:r>
                        <m:r>
                          <m:rPr>
                            <m:nor/>
                          </m:rPr>
                          <a:rPr lang="en-US" sz="1200" dirty="0" smtClean="0"/>
                          <m:t>value</m:t>
                        </m:r>
                        <m:r>
                          <a:rPr lang="en-US" sz="1200" b="0" i="1" dirty="0" smtClean="0">
                            <a:latin typeface="Cambria Math"/>
                          </a:rPr>
                          <m:t> −</m:t>
                        </m:r>
                        <m:r>
                          <m:rPr>
                            <m:nor/>
                          </m:rPr>
                          <a:rPr lang="en-US" sz="1200" b="0" i="0" dirty="0" smtClean="0"/>
                          <m:t> </m:t>
                        </m:r>
                        <m:r>
                          <m:rPr>
                            <m:nor/>
                          </m:rPr>
                          <a:rPr lang="en-US" sz="1200" b="0" i="0" dirty="0" smtClean="0"/>
                          <m:t>smallest</m:t>
                        </m:r>
                        <m:r>
                          <m:rPr>
                            <m:nor/>
                          </m:rPr>
                          <a:rPr lang="en-US" sz="1200" dirty="0" smtClean="0"/>
                          <m:t> </m:t>
                        </m:r>
                        <m:r>
                          <m:rPr>
                            <m:nor/>
                          </m:rPr>
                          <a:rPr lang="en-US" sz="1200" dirty="0" smtClean="0"/>
                          <m:t>data</m:t>
                        </m:r>
                        <m:r>
                          <m:rPr>
                            <m:nor/>
                          </m:rPr>
                          <a:rPr lang="en-US" sz="1200" dirty="0" smtClean="0"/>
                          <m:t> </m:t>
                        </m:r>
                        <m:r>
                          <m:rPr>
                            <m:nor/>
                          </m:rPr>
                          <a:rPr lang="en-US" sz="1200" dirty="0" smtClean="0"/>
                          <m:t>value</m:t>
                        </m:r>
                      </m:num>
                      <m:den>
                        <m:r>
                          <m:rPr>
                            <m:nor/>
                          </m:rPr>
                          <a:rPr lang="en-US" sz="1200" b="0" i="0" dirty="0" smtClean="0"/>
                          <m:t>Number</m:t>
                        </m:r>
                        <m:r>
                          <m:rPr>
                            <m:nor/>
                          </m:rPr>
                          <a:rPr lang="en-US" sz="1200" b="0" i="0" dirty="0" smtClean="0"/>
                          <m:t> </m:t>
                        </m:r>
                        <m:r>
                          <m:rPr>
                            <m:nor/>
                          </m:rPr>
                          <a:rPr lang="en-US" sz="1200" b="0" i="0" dirty="0" smtClean="0"/>
                          <m:t>of</m:t>
                        </m:r>
                        <m:r>
                          <m:rPr>
                            <m:nor/>
                          </m:rPr>
                          <a:rPr lang="en-US" sz="1200" b="0" i="0" dirty="0" smtClean="0"/>
                          <m:t> </m:t>
                        </m:r>
                        <m:r>
                          <m:rPr>
                            <m:nor/>
                          </m:rPr>
                          <a:rPr lang="en-US" sz="1200" b="0" i="0" dirty="0" smtClean="0"/>
                          <m:t>bins</m:t>
                        </m:r>
                      </m:den>
                    </m:f>
                  </m:oMath>
                </a14:m>
                <a:r>
                  <a:rPr lang="en-US" sz="1200" b="0" i="0" u="none" strike="noStrike" kern="1200" baseline="0" dirty="0">
                    <a:solidFill>
                      <a:schemeClr val="tx1"/>
                    </a:solidFill>
                    <a:latin typeface="+mn-lt"/>
                    <a:ea typeface="+mn-ea"/>
                    <a:cs typeface="+mn-cs"/>
                  </a:rPr>
                  <a:t>”, provides an approximate bin width of (33 – 12)/5 = 4.2.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therefore decided to round up and use a bin width of five days in the frequency distribution.</a:t>
                </a:r>
              </a:p>
              <a:p>
                <a:pPr marL="171450" indent="-171450">
                  <a:buFont typeface="Arial" panose="020B0604020202020204" pitchFamily="34" charset="0"/>
                  <a:buChar char="•"/>
                </a:pPr>
                <a:endParaRPr lang="en-US" sz="1200" b="1"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Bin limits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selected 10 days as the lower bin limit and 14 days as the upper bin limit for the first class. This bin is denoted 10–14 in Table 2.7.</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smallest data value, 12, is included in the 10–14 bin. We then selected 15 days as the lower bin limit and 19 days as the upper bin limit of the next class.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continued defining the lower and upper bin limits to obtain a total of five classes: 10–14, 15–19, 20–24, 25–29, and 30–34.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difference between the upper bin limits of adjacent bins is the bin width. Using the first two upper bin limits of 14 and 19, we see that the bin width is 19 </a:t>
                </a:r>
                <a:r>
                  <a:rPr lang="en-US" sz="1200" b="0" i="0" u="none" strike="noStrike" kern="1200" baseline="0" dirty="0">
                    <a:solidFill>
                      <a:schemeClr val="tx1"/>
                    </a:solidFill>
                    <a:latin typeface="Arial"/>
                    <a:ea typeface="+mn-ea"/>
                    <a:cs typeface="Arial"/>
                  </a:rPr>
                  <a:t>–</a:t>
                </a:r>
                <a:r>
                  <a:rPr lang="en-US" sz="1200" b="0" i="0" u="none" strike="noStrike" kern="1200" baseline="0" dirty="0">
                    <a:solidFill>
                      <a:schemeClr val="tx1"/>
                    </a:solidFill>
                    <a:latin typeface="+mn-lt"/>
                    <a:ea typeface="+mn-ea"/>
                    <a:cs typeface="+mn-cs"/>
                  </a:rPr>
                  <a:t> 14 = 5.</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With the number of bins, bin width, and bin limits determined, a frequency distribution can be obtained by counting the number of data values belonging to each bin.</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Using the </a:t>
                </a:r>
                <a:r>
                  <a:rPr lang="en-US" sz="1200" b="1" i="0" u="none" strike="noStrike" kern="1200" baseline="0" dirty="0">
                    <a:solidFill>
                      <a:schemeClr val="tx1"/>
                    </a:solidFill>
                    <a:latin typeface="+mn-lt"/>
                    <a:ea typeface="+mn-ea"/>
                    <a:cs typeface="+mn-cs"/>
                  </a:rPr>
                  <a:t>frequency distribution </a:t>
                </a:r>
                <a:r>
                  <a:rPr lang="en-US" sz="1200" b="0" i="0" u="none" strike="noStrike" kern="1200" baseline="0" dirty="0">
                    <a:solidFill>
                      <a:schemeClr val="tx1"/>
                    </a:solidFill>
                    <a:latin typeface="+mn-lt"/>
                    <a:ea typeface="+mn-ea"/>
                    <a:cs typeface="+mn-cs"/>
                  </a:rPr>
                  <a:t>in Table 2.7, we can observe that: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most frequently occurring audit times are in the bin of 15–19 days.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Eight of the 20 audit times are in this bin.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Only one audit required 30 or more days.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Number of bins: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number of data items in Table 2.6 is relatively small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20). Hence we choose to develop a frequency distribution with five bins.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Width of bins: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largest data value is 33, and the smallest data value is 12.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Because we decided to summarize the data with five classes, using the expression “</a:t>
                </a:r>
                <a:r>
                  <a:rPr lang="en-US" sz="2400" b="0" i="0" u="none" strike="noStrike" kern="1200" baseline="0" dirty="0" smtClean="0">
                    <a:solidFill>
                      <a:schemeClr val="tx1"/>
                    </a:solidFill>
                    <a:latin typeface="+mn-lt"/>
                    <a:ea typeface="+mn-ea"/>
                    <a:cs typeface="+mn-cs"/>
                  </a:rPr>
                  <a:t>Approximate Bin Width = </a:t>
                </a:r>
                <a:r>
                  <a:rPr lang="en-US" sz="600" b="0" i="0" u="none" strike="noStrike" kern="1200" baseline="0" smtClean="0">
                    <a:solidFill>
                      <a:schemeClr val="tx1"/>
                    </a:solidFill>
                    <a:latin typeface="Cambria Math"/>
                    <a:ea typeface="+mn-ea"/>
                    <a:cs typeface="+mn-cs"/>
                  </a:rPr>
                  <a:t>(</a:t>
                </a:r>
                <a:r>
                  <a:rPr lang="en-US" sz="1200" b="0" i="0" u="none" strike="noStrike" kern="1200" baseline="0" dirty="0" smtClean="0">
                    <a:solidFill>
                      <a:schemeClr val="tx1"/>
                    </a:solidFill>
                    <a:latin typeface="Cambria Math"/>
                    <a:ea typeface="+mn-ea"/>
                    <a:cs typeface="+mn-cs"/>
                  </a:rPr>
                  <a:t>"</a:t>
                </a:r>
                <a:r>
                  <a:rPr lang="en-US" sz="1200" i="0" dirty="0" smtClean="0"/>
                  <a:t>Largest data value</a:t>
                </a:r>
                <a:r>
                  <a:rPr lang="en-US" sz="1200" b="0" i="0" dirty="0" smtClean="0">
                    <a:latin typeface="Cambria Math"/>
                  </a:rPr>
                  <a:t>"  −"</a:t>
                </a:r>
                <a:r>
                  <a:rPr lang="en-US" sz="1200" b="0" i="0" dirty="0" smtClean="0"/>
                  <a:t> smallest</a:t>
                </a:r>
                <a:r>
                  <a:rPr lang="en-US" sz="1200" i="0" dirty="0" smtClean="0"/>
                  <a:t> data value</a:t>
                </a:r>
                <a:r>
                  <a:rPr lang="en-US" sz="1200" i="0" dirty="0" smtClean="0">
                    <a:latin typeface="Cambria Math"/>
                  </a:rPr>
                  <a:t>" </a:t>
                </a:r>
                <a:r>
                  <a:rPr lang="en-US" sz="600" b="0" i="0" u="none" strike="noStrike" kern="1200" baseline="0" smtClean="0">
                    <a:solidFill>
                      <a:schemeClr val="tx1"/>
                    </a:solidFill>
                    <a:latin typeface="Cambria Math"/>
                    <a:ea typeface="+mn-ea"/>
                    <a:cs typeface="+mn-cs"/>
                  </a:rPr>
                  <a:t>)/</a:t>
                </a:r>
                <a:r>
                  <a:rPr lang="en-US" sz="1200" b="0" i="0" u="none" strike="noStrike" kern="1200" baseline="0" dirty="0" smtClean="0">
                    <a:solidFill>
                      <a:schemeClr val="tx1"/>
                    </a:solidFill>
                    <a:latin typeface="Cambria Math"/>
                    <a:ea typeface="+mn-ea"/>
                    <a:cs typeface="+mn-cs"/>
                  </a:rPr>
                  <a:t>"</a:t>
                </a:r>
                <a:r>
                  <a:rPr lang="en-US" sz="1200" b="0" i="0" dirty="0" smtClean="0"/>
                  <a:t>Number of bins</a:t>
                </a:r>
                <a:r>
                  <a:rPr lang="en-US" sz="1200" b="0" i="0" dirty="0" smtClean="0">
                    <a:latin typeface="Cambria Math"/>
                  </a:rPr>
                  <a:t>" </a:t>
                </a:r>
                <a:r>
                  <a:rPr lang="en-US" sz="1200" b="0" i="0" u="none" strike="noStrike" kern="1200" baseline="0" dirty="0" smtClean="0">
                    <a:solidFill>
                      <a:schemeClr val="tx1"/>
                    </a:solidFill>
                    <a:latin typeface="+mn-lt"/>
                    <a:ea typeface="+mn-ea"/>
                    <a:cs typeface="+mn-cs"/>
                  </a:rPr>
                  <a:t>” provides an approximate bin width of (33 2 12)/5 = 4.2.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therefore decided to round up and use a bin width of five days in the frequency distribution.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Bin limits: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selected 10 days as the lower bin limit and 14 days as the upper bin limit for the first class. This bin is denoted 10–14 in Table 2.7.</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smallest data value, 12, is included in the 10–14 bin. We then selected 15 days as the lower bin limit and 19 days as the upper bin limit of the next class.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continued defining the lower and upper bin limits to obtain a total of five classes: 10–14, 15–19, 20–24, 25–29, and 30–34.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difference between the upper bin limits of adjacent bins is the bin width. Using the first two upper bin limits of 14 and 19, we see that the bin width is 19 </a:t>
                </a:r>
                <a:r>
                  <a:rPr lang="en-US" sz="1200" b="0" i="0" u="none" strike="noStrike" kern="1200" baseline="0" dirty="0" smtClean="0">
                    <a:solidFill>
                      <a:schemeClr val="tx1"/>
                    </a:solidFill>
                    <a:latin typeface="Arial"/>
                    <a:ea typeface="+mn-ea"/>
                    <a:cs typeface="Arial"/>
                  </a:rPr>
                  <a:t>–</a:t>
                </a:r>
                <a:r>
                  <a:rPr lang="en-US" sz="1200" b="0" i="0" u="none" strike="noStrike" kern="1200" baseline="0" dirty="0" smtClean="0">
                    <a:solidFill>
                      <a:schemeClr val="tx1"/>
                    </a:solidFill>
                    <a:latin typeface="+mn-lt"/>
                    <a:ea typeface="+mn-ea"/>
                    <a:cs typeface="+mn-cs"/>
                  </a:rPr>
                  <a:t> 14 = 5.</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With the number of bins, bin width, and bin limits determined, a frequency distribution can be obtained by counting the number of data values belonging to each bin.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the </a:t>
                </a:r>
                <a:r>
                  <a:rPr lang="en-US" sz="1200" b="1" i="0" u="none" strike="noStrike" kern="1200" baseline="0" dirty="0" smtClean="0">
                    <a:solidFill>
                      <a:schemeClr val="tx1"/>
                    </a:solidFill>
                    <a:latin typeface="+mn-lt"/>
                    <a:ea typeface="+mn-ea"/>
                    <a:cs typeface="+mn-cs"/>
                  </a:rPr>
                  <a:t>frequency distribution (Table 2.7)</a:t>
                </a:r>
                <a:r>
                  <a:rPr lang="en-US" sz="1200" b="0" i="0" u="none" strike="noStrike" kern="1200" baseline="0" dirty="0" smtClean="0">
                    <a:solidFill>
                      <a:schemeClr val="tx1"/>
                    </a:solidFill>
                    <a:latin typeface="+mn-lt"/>
                    <a:ea typeface="+mn-ea"/>
                    <a:cs typeface="+mn-cs"/>
                  </a:rPr>
                  <a:t>, we can observe that: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most frequently occurring audit times are in the bin of 15–19 days.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Eight of the 20 audit times are in this bin.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Only one audit required 30 or more days.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22</a:t>
            </a:fld>
            <a:endParaRPr lang="en-US" dirty="0"/>
          </a:p>
        </p:txBody>
      </p:sp>
    </p:spTree>
    <p:extLst>
      <p:ext uri="{BB962C8B-B14F-4D97-AF65-F5344CB8AC3E}">
        <p14:creationId xmlns:p14="http://schemas.microsoft.com/office/powerpoint/2010/main" val="136141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For the data in Table 2.1:</a:t>
            </a:r>
          </a:p>
          <a:p>
            <a:pPr marL="628650" lvl="1" indent="-171450">
              <a:buFont typeface="Arial" panose="020B0604020202020204" pitchFamily="34" charset="0"/>
              <a:buChar char="•"/>
            </a:pPr>
            <a:r>
              <a:rPr lang="en-US" dirty="0"/>
              <a:t>Variables: </a:t>
            </a:r>
            <a:r>
              <a:rPr lang="en-US" sz="1200" b="0" i="0" u="none" strike="noStrike" kern="1200" baseline="0" dirty="0">
                <a:solidFill>
                  <a:schemeClr val="tx1"/>
                </a:solidFill>
                <a:latin typeface="+mn-lt"/>
                <a:ea typeface="+mn-ea"/>
                <a:cs typeface="+mn-cs"/>
              </a:rPr>
              <a:t>Symbol, Industry, Share Price, and Volume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Observation: Each row in Table 2.1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Variation: Time, customers, items, etc.</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a:t>
            </a:fld>
            <a:endParaRPr lang="en-US" dirty="0"/>
          </a:p>
        </p:txBody>
      </p:sp>
    </p:spTree>
    <p:extLst>
      <p:ext uri="{BB962C8B-B14F-4D97-AF65-F5344CB8AC3E}">
        <p14:creationId xmlns:p14="http://schemas.microsoft.com/office/powerpoint/2010/main" val="1797879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23</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ea typeface="+mn-ea"/>
                <a:cs typeface="+mn-cs"/>
              </a:rPr>
              <a:t>In figure 2.11, note that the class with the greatest frequency is shown by the rectangle appearing above the class of 15–19 days. </a:t>
            </a:r>
          </a:p>
          <a:p>
            <a:pPr marL="171450" indent="-171450">
              <a:buFont typeface="Arial" panose="020B0604020202020204" pitchFamily="34" charset="0"/>
              <a:buChar char="•"/>
            </a:pPr>
            <a:r>
              <a:rPr lang="en-US" sz="1200" b="0" i="0" u="none" strike="noStrike" kern="1200" baseline="0" dirty="0">
                <a:solidFill>
                  <a:schemeClr val="tx1"/>
                </a:solidFill>
                <a:ea typeface="+mn-ea"/>
                <a:cs typeface="+mn-cs"/>
              </a:rPr>
              <a:t>The height of the rectangle shows that the frequency of this class is 8.</a:t>
            </a:r>
          </a:p>
        </p:txBody>
      </p:sp>
      <p:sp>
        <p:nvSpPr>
          <p:cNvPr id="4" name="Slide Number Placeholder 3"/>
          <p:cNvSpPr>
            <a:spLocks noGrp="1"/>
          </p:cNvSpPr>
          <p:nvPr>
            <p:ph type="sldNum" sz="quarter" idx="10"/>
          </p:nvPr>
        </p:nvSpPr>
        <p:spPr/>
        <p:txBody>
          <a:bodyPr/>
          <a:lstStyle/>
          <a:p>
            <a:fld id="{54F60B61-172D-4509-B931-6E88C4E54591}" type="slidenum">
              <a:rPr lang="en-US" smtClean="0"/>
              <a:t>24</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25</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Panel A: </a:t>
            </a:r>
            <a:r>
              <a:rPr lang="en-US" sz="1200" b="0" i="0" u="none" strike="noStrike" kern="1200" baseline="0" dirty="0">
                <a:solidFill>
                  <a:schemeClr val="tx1"/>
                </a:solidFill>
                <a:latin typeface="+mn-lt"/>
                <a:ea typeface="+mn-ea"/>
                <a:cs typeface="+mn-cs"/>
              </a:rPr>
              <a:t>Moderately skewed to the left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Here, tail extends farther to the left than to the right.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Example: Exam scores, with no scores above 100 percent, most of the scores above 70 percent, and only a few really low scores.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Panel B: Moderately skewed to the right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Tail extends farther to the right than to the left.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Example: Housing prices; a few expensive houses create the skewness in the right tail.</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Panel C: Symmetric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left tail mirrors the shape of the right tail.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Example: Data for SAT scores, the heights and weights of people, and so on lead to histograms that are roughly symmetric.</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Panel D: Highly skewed to the right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Example: Data on housing prices, salaries, purchase amounts, and so on often result in histograms skewed to the right.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26</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27</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ea typeface="+mn-ea"/>
                <a:cs typeface="+mn-cs"/>
              </a:rPr>
              <a:t>Consider the class with the description “Less than or equal to 24.”</a:t>
            </a:r>
          </a:p>
          <a:p>
            <a:pPr marL="171450" indent="-171450">
              <a:buFont typeface="Arial" panose="020B0604020202020204" pitchFamily="34" charset="0"/>
              <a:buChar char="•"/>
            </a:pPr>
            <a:r>
              <a:rPr lang="en-US" sz="1200" b="0" i="0" u="none" strike="noStrike" kern="1200" baseline="0" dirty="0">
                <a:solidFill>
                  <a:schemeClr val="tx1"/>
                </a:solidFill>
                <a:ea typeface="+mn-ea"/>
                <a:cs typeface="+mn-cs"/>
              </a:rPr>
              <a:t>The cumulative frequency for this class is simply the sum of the frequencies for all classes with data values less than or equal to 24.</a:t>
            </a:r>
          </a:p>
          <a:p>
            <a:pPr marL="171450" indent="-171450">
              <a:buFont typeface="Arial" panose="020B0604020202020204" pitchFamily="34" charset="0"/>
              <a:buChar char="•"/>
            </a:pPr>
            <a:r>
              <a:rPr lang="en-US" sz="1200" b="0" i="0" u="none" strike="noStrike" kern="1200" baseline="0" dirty="0">
                <a:solidFill>
                  <a:schemeClr val="tx1"/>
                </a:solidFill>
                <a:ea typeface="+mn-ea"/>
                <a:cs typeface="+mn-cs"/>
              </a:rPr>
              <a:t>The sum of the frequencies for classes 10–14, 15–19, and 20–24 indicates that 4 + 8 + 5 = 17 data values are less than or equal to 24. Hence, the</a:t>
            </a:r>
          </a:p>
          <a:p>
            <a:r>
              <a:rPr lang="en-US" sz="1200" b="0" i="0" u="none" strike="noStrike" kern="1200" baseline="0" dirty="0">
                <a:solidFill>
                  <a:schemeClr val="tx1"/>
                </a:solidFill>
                <a:ea typeface="+mn-ea"/>
                <a:cs typeface="+mn-cs"/>
              </a:rPr>
              <a:t>    cumulative frequency for this class is 17. </a:t>
            </a:r>
          </a:p>
          <a:p>
            <a:pPr marL="171450" indent="-171450">
              <a:buFont typeface="Arial" panose="020B0604020202020204" pitchFamily="34" charset="0"/>
              <a:buChar char="•"/>
            </a:pPr>
            <a:r>
              <a:rPr lang="en-US" sz="1200" b="0" i="0" u="none" strike="noStrike" kern="1200" baseline="0" dirty="0">
                <a:solidFill>
                  <a:schemeClr val="tx1"/>
                </a:solidFill>
                <a:ea typeface="+mn-ea"/>
                <a:cs typeface="+mn-cs"/>
              </a:rPr>
              <a:t>In addition, the cumulative frequency distribution in Table 2.8 shows that four audits were completed in 14 days or less and that 19 audits were completed in 29 days or less.</a:t>
            </a:r>
          </a:p>
          <a:p>
            <a:pPr marL="171450" indent="-171450">
              <a:buFont typeface="Arial" panose="020B0604020202020204" pitchFamily="34" charset="0"/>
              <a:buChar char="•"/>
            </a:pPr>
            <a:r>
              <a:rPr lang="en-US" sz="1200" b="0" i="0" u="none" strike="noStrike" kern="1200" baseline="0" dirty="0">
                <a:solidFill>
                  <a:srgbClr val="FFFF00"/>
                </a:solidFill>
                <a:ea typeface="+mn-ea"/>
                <a:cs typeface="+mn-cs"/>
              </a:rPr>
              <a:t>The cumulative relative frequency distribution can be computed either by summing the relative frequencies in the relative frequency distribution or by dividing the cumulative frequencies by the total number of items. </a:t>
            </a:r>
          </a:p>
          <a:p>
            <a:pPr marL="171450" indent="-171450">
              <a:buFont typeface="Arial" panose="020B0604020202020204" pitchFamily="34" charset="0"/>
              <a:buChar char="•"/>
            </a:pPr>
            <a:r>
              <a:rPr lang="en-US" sz="1200" b="0" i="0" u="none" strike="noStrike" kern="1200" baseline="0" dirty="0">
                <a:solidFill>
                  <a:srgbClr val="FFFF00"/>
                </a:solidFill>
                <a:ea typeface="+mn-ea"/>
                <a:cs typeface="+mn-cs"/>
              </a:rPr>
              <a:t>Using the latter approach, we found the cumulative relative frequencies in column 3 of Table 2.8 by dividing the cumulative frequencies in column 2 by the total number of items (</a:t>
            </a:r>
            <a:r>
              <a:rPr lang="en-US" sz="1200" b="0" i="1" u="none" strike="noStrike" kern="1200" baseline="0" dirty="0">
                <a:solidFill>
                  <a:srgbClr val="FFFF00"/>
                </a:solidFill>
                <a:ea typeface="+mn-ea"/>
                <a:cs typeface="+mn-cs"/>
              </a:rPr>
              <a:t>n </a:t>
            </a:r>
            <a:r>
              <a:rPr lang="en-US" sz="1200" b="0" i="0" u="none" strike="noStrike" kern="1200" baseline="0" dirty="0">
                <a:solidFill>
                  <a:srgbClr val="FFFF00"/>
                </a:solidFill>
                <a:ea typeface="+mn-ea"/>
                <a:cs typeface="+mn-cs"/>
              </a:rPr>
              <a:t>= 20). </a:t>
            </a:r>
          </a:p>
          <a:p>
            <a:pPr marL="171450" indent="-171450">
              <a:buFont typeface="Arial" panose="020B0604020202020204" pitchFamily="34" charset="0"/>
              <a:buChar char="•"/>
            </a:pPr>
            <a:r>
              <a:rPr lang="en-US" sz="1200" b="0" i="0" u="none" strike="noStrike" kern="1200" baseline="0" dirty="0">
                <a:solidFill>
                  <a:srgbClr val="FFFF00"/>
                </a:solidFill>
                <a:ea typeface="+mn-ea"/>
                <a:cs typeface="+mn-cs"/>
              </a:rPr>
              <a:t>The cumulative percent frequencies were again computed by multiplying the relative frequencies by 100. </a:t>
            </a:r>
          </a:p>
          <a:p>
            <a:pPr marL="171450" indent="-171450">
              <a:buFont typeface="Arial" panose="020B0604020202020204" pitchFamily="34" charset="0"/>
              <a:buChar char="•"/>
            </a:pPr>
            <a:r>
              <a:rPr lang="en-US" sz="1200" b="0" i="0" u="none" strike="noStrike" kern="1200" baseline="0" dirty="0">
                <a:solidFill>
                  <a:srgbClr val="FFFF00"/>
                </a:solidFill>
                <a:ea typeface="+mn-ea"/>
                <a:cs typeface="+mn-cs"/>
              </a:rPr>
              <a:t>The cumulative relative and percent frequency distributions show that 0.85 of the audits, or 85 percent, were completed in 24 days or less, 0.95 of the audits, or 95 percent, were completed in 29 days or less, and so on.</a:t>
            </a:r>
          </a:p>
          <a:p>
            <a:endParaRPr lang="en-US" sz="1200" b="0" i="0" u="none" strike="noStrike" kern="1200" baseline="0" dirty="0">
              <a:solidFill>
                <a:schemeClr val="tx1"/>
              </a:solidFill>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28</a:t>
            </a:fld>
            <a:endParaRPr lang="en-US" dirty="0"/>
          </a:p>
        </p:txBody>
      </p:sp>
    </p:spTree>
    <p:extLst>
      <p:ext uri="{BB962C8B-B14F-4D97-AF65-F5344CB8AC3E}">
        <p14:creationId xmlns:p14="http://schemas.microsoft.com/office/powerpoint/2010/main" val="502953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29</a:t>
            </a:fld>
            <a:endParaRPr lang="en-US" dirty="0"/>
          </a:p>
        </p:txBody>
      </p:sp>
    </p:spTree>
    <p:extLst>
      <p:ext uri="{BB962C8B-B14F-4D97-AF65-F5344CB8AC3E}">
        <p14:creationId xmlns:p14="http://schemas.microsoft.com/office/powerpoint/2010/main" val="2122632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Arithmetic Mean:</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Provides a measure of central location for the data.</a:t>
                </a:r>
                <a:r>
                  <a:rPr lang="en-US" baseline="0" dirty="0"/>
                  <a:t> </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Denoted by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a:rPr>
                          <m:t>𝑥</m:t>
                        </m:r>
                      </m:e>
                    </m:acc>
                    <m:r>
                      <a:rPr lang="en-US" b="0" i="1" dirty="0" smtClean="0">
                        <a:latin typeface="Cambria Math"/>
                      </a:rPr>
                      <m:t> </m:t>
                    </m:r>
                  </m:oMath>
                </a14:m>
                <a:r>
                  <a:rPr lang="en-US" dirty="0"/>
                  <a:t>for sample data. </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Denoted by </a:t>
                </a:r>
                <a:r>
                  <a:rPr lang="en-US" i="1" dirty="0"/>
                  <a:t>µ </a:t>
                </a:r>
                <a:r>
                  <a:rPr lang="en-US" dirty="0"/>
                  <a:t>for population data.</a:t>
                </a:r>
                <a:endParaRPr lang="en-US" i="1" dirty="0"/>
              </a:p>
              <a:p>
                <a:endParaRPr lang="en-US" dirty="0"/>
              </a:p>
              <a:p>
                <a:endParaRPr lang="en-US" dirty="0"/>
              </a:p>
            </p:txBody>
          </p:sp>
        </mc:Choice>
        <mc:Fallback xmlns="">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Provides a measure of central location for the data.</a:t>
                </a:r>
                <a:r>
                  <a:rPr lang="en-US" baseline="0" dirty="0" smtClean="0"/>
                  <a:t> </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Denoted by </a:t>
                </a:r>
                <a:r>
                  <a:rPr lang="en-US" b="0" i="0" dirty="0" smtClean="0">
                    <a:latin typeface="Cambria Math"/>
                  </a:rPr>
                  <a:t>𝑥 ̅  </a:t>
                </a:r>
                <a:r>
                  <a:rPr lang="en-US" dirty="0" smtClean="0"/>
                  <a:t>for sample data. </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Denoted by </a:t>
                </a:r>
                <a:r>
                  <a:rPr lang="en-US" i="1" dirty="0" smtClean="0"/>
                  <a:t>µ </a:t>
                </a:r>
                <a:r>
                  <a:rPr lang="en-US" dirty="0" smtClean="0"/>
                  <a:t>for population data</a:t>
                </a:r>
                <a:endParaRPr lang="en-US" i="1" dirty="0" smtClean="0"/>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30</a:t>
            </a:fld>
            <a:endParaRPr lang="en-US" dirty="0"/>
          </a:p>
        </p:txBody>
      </p:sp>
    </p:spTree>
    <p:extLst>
      <p:ext uri="{BB962C8B-B14F-4D97-AF65-F5344CB8AC3E}">
        <p14:creationId xmlns:p14="http://schemas.microsoft.com/office/powerpoint/2010/main" val="3574328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31</a:t>
            </a:fld>
            <a:endParaRPr lang="en-US" dirty="0"/>
          </a:p>
        </p:txBody>
      </p:sp>
    </p:spTree>
    <p:extLst>
      <p:ext uri="{BB962C8B-B14F-4D97-AF65-F5344CB8AC3E}">
        <p14:creationId xmlns:p14="http://schemas.microsoft.com/office/powerpoint/2010/main" val="3527931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32</a:t>
            </a:fld>
            <a:endParaRPr lang="en-US" dirty="0"/>
          </a:p>
        </p:txBody>
      </p:sp>
    </p:spTree>
    <p:extLst>
      <p:ext uri="{BB962C8B-B14F-4D97-AF65-F5344CB8AC3E}">
        <p14:creationId xmlns:p14="http://schemas.microsoft.com/office/powerpoint/2010/main" val="352793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Examples: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Population: With the thousands of publicly traded companies in the United States, tracking and analyzing all of these stocks every day would be too</a:t>
            </a:r>
          </a:p>
          <a:p>
            <a:r>
              <a:rPr lang="en-US" sz="1200" b="0" i="0" u="none" strike="noStrike" kern="1200" baseline="0" dirty="0">
                <a:solidFill>
                  <a:schemeClr val="tx1"/>
                </a:solidFill>
                <a:latin typeface="+mn-lt"/>
                <a:ea typeface="+mn-ea"/>
                <a:cs typeface="+mn-cs"/>
              </a:rPr>
              <a:t>time consuming and expensive.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Sample: The Dow represents a sample of 30 stocks of large public companies based in the United States, and it is often interpreted to represent</a:t>
            </a:r>
          </a:p>
          <a:p>
            <a:r>
              <a:rPr lang="en-US" sz="1200" b="0" i="0" u="none" strike="noStrike" kern="1200" baseline="0" dirty="0">
                <a:solidFill>
                  <a:schemeClr val="tx1"/>
                </a:solidFill>
                <a:latin typeface="+mn-lt"/>
                <a:ea typeface="+mn-ea"/>
                <a:cs typeface="+mn-cs"/>
              </a:rPr>
              <a:t>the larger population of all publicly traded companies.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Quantitative data: The values for Volume in the Dow data in Table 2.1 can be summed to calculate a total volume of all shares traded by companies included in the Dow.</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Categorical data: The data in the Industry column in Table 2.1 are categorical - the number of companies in the Dow that are in the telecommunications industry can be counted.</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5</a:t>
            </a:fld>
            <a:endParaRPr lang="en-US" dirty="0"/>
          </a:p>
        </p:txBody>
      </p:sp>
    </p:spTree>
    <p:extLst>
      <p:ext uri="{BB962C8B-B14F-4D97-AF65-F5344CB8AC3E}">
        <p14:creationId xmlns:p14="http://schemas.microsoft.com/office/powerpoint/2010/main" val="1797879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33</a:t>
            </a:fld>
            <a:endParaRPr lang="en-US" dirty="0"/>
          </a:p>
        </p:txBody>
      </p:sp>
    </p:spTree>
    <p:extLst>
      <p:ext uri="{BB962C8B-B14F-4D97-AF65-F5344CB8AC3E}">
        <p14:creationId xmlns:p14="http://schemas.microsoft.com/office/powerpoint/2010/main" val="1499435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Because </a:t>
            </a:r>
            <a:r>
              <a:rPr lang="en-US" sz="1200" b="0" i="1" u="none" strike="noStrike" kern="1200" baseline="0" dirty="0">
                <a:solidFill>
                  <a:schemeClr val="tx1"/>
                </a:solidFill>
                <a:latin typeface="+mn-lt"/>
                <a:ea typeface="+mn-ea"/>
                <a:cs typeface="+mn-cs"/>
              </a:rPr>
              <a:t>n </a:t>
            </a:r>
            <a:r>
              <a:rPr lang="en-US" sz="1200" b="0" i="0" u="none" strike="noStrike" kern="1200" baseline="0" dirty="0">
                <a:solidFill>
                  <a:schemeClr val="tx1"/>
                </a:solidFill>
                <a:latin typeface="+mn-lt"/>
                <a:ea typeface="+mn-ea"/>
                <a:cs typeface="+mn-cs"/>
              </a:rPr>
              <a:t>= 5 is odd, </a:t>
            </a:r>
            <a:r>
              <a:rPr lang="en-US" dirty="0"/>
              <a:t>median is the middlemost value in the data set, 46.</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34</a:t>
            </a:fld>
            <a:endParaRPr lang="en-US" dirty="0"/>
          </a:p>
        </p:txBody>
      </p:sp>
    </p:spTree>
    <p:extLst>
      <p:ext uri="{BB962C8B-B14F-4D97-AF65-F5344CB8AC3E}">
        <p14:creationId xmlns:p14="http://schemas.microsoft.com/office/powerpoint/2010/main" val="3402367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a:solidFill>
                  <a:schemeClr val="tx1"/>
                </a:solidFill>
                <a:ea typeface="+mn-ea"/>
                <a:cs typeface="+mn-cs"/>
              </a:rPr>
              <a:t>Because </a:t>
            </a:r>
            <a:r>
              <a:rPr lang="en-US" sz="1200" b="0" i="1" u="none" strike="noStrike" kern="1200" baseline="0" dirty="0">
                <a:solidFill>
                  <a:schemeClr val="tx1"/>
                </a:solidFill>
                <a:ea typeface="+mn-ea"/>
                <a:cs typeface="+mn-cs"/>
              </a:rPr>
              <a:t>n </a:t>
            </a:r>
            <a:r>
              <a:rPr lang="en-US" sz="1200" b="0" i="0" u="none" strike="noStrike" kern="1200" baseline="0" dirty="0">
                <a:solidFill>
                  <a:schemeClr val="tx1"/>
                </a:solidFill>
                <a:ea typeface="+mn-ea"/>
                <a:cs typeface="+mn-cs"/>
              </a:rPr>
              <a:t>= 5 is odd, </a:t>
            </a:r>
            <a:r>
              <a:rPr lang="en-US" dirty="0"/>
              <a:t>median is the middlemost value in the data set, 46.</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35</a:t>
            </a:fld>
            <a:endParaRPr lang="en-US" dirty="0"/>
          </a:p>
        </p:txBody>
      </p:sp>
    </p:spTree>
    <p:extLst>
      <p:ext uri="{BB962C8B-B14F-4D97-AF65-F5344CB8AC3E}">
        <p14:creationId xmlns:p14="http://schemas.microsoft.com/office/powerpoint/2010/main" val="3402367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36</a:t>
            </a:fld>
            <a:endParaRPr lang="en-US" dirty="0"/>
          </a:p>
        </p:txBody>
      </p:sp>
    </p:spTree>
    <p:extLst>
      <p:ext uri="{BB962C8B-B14F-4D97-AF65-F5344CB8AC3E}">
        <p14:creationId xmlns:p14="http://schemas.microsoft.com/office/powerpoint/2010/main" val="4104044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a:t>
            </a:r>
            <a:r>
              <a:rPr lang="en-US" sz="1200" b="0" i="1" u="none" strike="noStrike" kern="1200" baseline="0" dirty="0">
                <a:solidFill>
                  <a:schemeClr val="tx1"/>
                </a:solidFill>
                <a:latin typeface="+mn-lt"/>
                <a:ea typeface="+mn-ea"/>
                <a:cs typeface="+mn-cs"/>
              </a:rPr>
              <a:t>n </a:t>
            </a:r>
            <a:r>
              <a:rPr lang="en-US" sz="1200" b="0" i="0" u="none" strike="noStrike" kern="1200" baseline="0" dirty="0">
                <a:solidFill>
                  <a:schemeClr val="tx1"/>
                </a:solidFill>
                <a:latin typeface="+mn-lt"/>
                <a:ea typeface="+mn-ea"/>
                <a:cs typeface="+mn-cs"/>
              </a:rPr>
              <a:t>= 12 is even, the median is the average of the middle two values: 199,500 and 208,000.</a:t>
            </a: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37</a:t>
            </a:fld>
            <a:endParaRPr lang="en-US" dirty="0"/>
          </a:p>
        </p:txBody>
      </p:sp>
    </p:spTree>
    <p:extLst>
      <p:ext uri="{BB962C8B-B14F-4D97-AF65-F5344CB8AC3E}">
        <p14:creationId xmlns:p14="http://schemas.microsoft.com/office/powerpoint/2010/main" val="4104044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38</a:t>
            </a:fld>
            <a:endParaRPr lang="en-US" dirty="0"/>
          </a:p>
        </p:txBody>
      </p:sp>
    </p:spTree>
    <p:extLst>
      <p:ext uri="{BB962C8B-B14F-4D97-AF65-F5344CB8AC3E}">
        <p14:creationId xmlns:p14="http://schemas.microsoft.com/office/powerpoint/2010/main" val="3903830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39</a:t>
            </a:fld>
            <a:endParaRPr lang="en-US" dirty="0"/>
          </a:p>
        </p:txBody>
      </p:sp>
    </p:spTree>
    <p:extLst>
      <p:ext uri="{BB962C8B-B14F-4D97-AF65-F5344CB8AC3E}">
        <p14:creationId xmlns:p14="http://schemas.microsoft.com/office/powerpoint/2010/main" val="1492484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41</a:t>
            </a:fld>
            <a:endParaRPr lang="en-US" dirty="0"/>
          </a:p>
        </p:txBody>
      </p:sp>
    </p:spTree>
    <p:extLst>
      <p:ext uri="{BB962C8B-B14F-4D97-AF65-F5344CB8AC3E}">
        <p14:creationId xmlns:p14="http://schemas.microsoft.com/office/powerpoint/2010/main" val="2436142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43</a:t>
            </a:fld>
            <a:endParaRPr lang="en-US" dirty="0"/>
          </a:p>
        </p:txBody>
      </p:sp>
    </p:spTree>
    <p:extLst>
      <p:ext uri="{BB962C8B-B14F-4D97-AF65-F5344CB8AC3E}">
        <p14:creationId xmlns:p14="http://schemas.microsoft.com/office/powerpoint/2010/main" val="1762206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44</a:t>
            </a:fld>
            <a:endParaRPr lang="en-US" dirty="0"/>
          </a:p>
        </p:txBody>
      </p:sp>
    </p:spTree>
    <p:extLst>
      <p:ext uri="{BB962C8B-B14F-4D97-AF65-F5344CB8AC3E}">
        <p14:creationId xmlns:p14="http://schemas.microsoft.com/office/powerpoint/2010/main" val="410404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Examples: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Population: With the thousands of publicly traded companies in the United States, tracking and analyzing all of these stocks every day would be too</a:t>
            </a:r>
          </a:p>
          <a:p>
            <a:r>
              <a:rPr lang="en-US" sz="1200" b="0" i="0" u="none" strike="noStrike" kern="1200" baseline="0" dirty="0">
                <a:solidFill>
                  <a:schemeClr val="tx1"/>
                </a:solidFill>
                <a:latin typeface="+mn-lt"/>
                <a:ea typeface="+mn-ea"/>
                <a:cs typeface="+mn-cs"/>
              </a:rPr>
              <a:t>time consuming and expensive.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Sample: The Dow represents a sample of 30 stocks of large public companies based in the United States, and it is often interpreted to represent</a:t>
            </a:r>
          </a:p>
          <a:p>
            <a:r>
              <a:rPr lang="en-US" sz="1200" b="0" i="0" u="none" strike="noStrike" kern="1200" baseline="0" dirty="0">
                <a:solidFill>
                  <a:schemeClr val="tx1"/>
                </a:solidFill>
                <a:latin typeface="+mn-lt"/>
                <a:ea typeface="+mn-ea"/>
                <a:cs typeface="+mn-cs"/>
              </a:rPr>
              <a:t>the larger population of all publicly traded companies.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Quantitative data: The values for Volume in the Dow data in Table 2.1 can be summed to calculate a total volume of all shares traded by companies included in the Dow.</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Categorical data: The data in the Industry column in Table 2.1 are categorical - the number of companies in the Dow that are in the telecommunications industry can be counted.</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6</a:t>
            </a:fld>
            <a:endParaRPr lang="en-US" dirty="0"/>
          </a:p>
        </p:txBody>
      </p:sp>
    </p:spTree>
    <p:extLst>
      <p:ext uri="{BB962C8B-B14F-4D97-AF65-F5344CB8AC3E}">
        <p14:creationId xmlns:p14="http://schemas.microsoft.com/office/powerpoint/2010/main" val="1187413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45</a:t>
            </a:fld>
            <a:endParaRPr lang="en-US" dirty="0"/>
          </a:p>
        </p:txBody>
      </p:sp>
    </p:spTree>
    <p:extLst>
      <p:ext uri="{BB962C8B-B14F-4D97-AF65-F5344CB8AC3E}">
        <p14:creationId xmlns:p14="http://schemas.microsoft.com/office/powerpoint/2010/main" val="4126384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46</a:t>
            </a:fld>
            <a:endParaRPr lang="en-US" dirty="0"/>
          </a:p>
        </p:txBody>
      </p:sp>
    </p:spTree>
    <p:extLst>
      <p:ext uri="{BB962C8B-B14F-4D97-AF65-F5344CB8AC3E}">
        <p14:creationId xmlns:p14="http://schemas.microsoft.com/office/powerpoint/2010/main" val="3729416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47</a:t>
            </a:fld>
            <a:endParaRPr lang="en-US" dirty="0"/>
          </a:p>
        </p:txBody>
      </p:sp>
    </p:spTree>
    <p:extLst>
      <p:ext uri="{BB962C8B-B14F-4D97-AF65-F5344CB8AC3E}">
        <p14:creationId xmlns:p14="http://schemas.microsoft.com/office/powerpoint/2010/main" val="4126384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coefficient of variation tells that the sample standard deviation is 18.2 percent of the value of the sample mean.</a:t>
            </a: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48</a:t>
            </a:fld>
            <a:endParaRPr lang="en-US" dirty="0"/>
          </a:p>
        </p:txBody>
      </p:sp>
    </p:spTree>
    <p:extLst>
      <p:ext uri="{BB962C8B-B14F-4D97-AF65-F5344CB8AC3E}">
        <p14:creationId xmlns:p14="http://schemas.microsoft.com/office/powerpoint/2010/main" val="1752420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085850" lvl="2" indent="-171450">
                  <a:lnSpc>
                    <a:spcPct val="100000"/>
                  </a:lnSpc>
                  <a:spcBef>
                    <a:spcPts val="0"/>
                  </a:spcBef>
                  <a:buFont typeface="Arial" panose="020B0604020202020204" pitchFamily="34" charset="0"/>
                  <a:buChar char="•"/>
                </a:pPr>
                <a:r>
                  <a:rPr lang="en-US" dirty="0"/>
                  <a:t>Population correlation coefficient is denoted by</a:t>
                </a:r>
                <a:r>
                  <a:rPr lang="en-US" sz="1800" i="1" dirty="0"/>
                  <a:t> </a:t>
                </a:r>
                <a14:m>
                  <m:oMath xmlns:m="http://schemas.openxmlformats.org/officeDocument/2006/math">
                    <m:sSub>
                      <m:sSubPr>
                        <m:ctrlPr>
                          <a:rPr lang="en-US" sz="1800" i="1">
                            <a:latin typeface="Cambria Math" panose="02040503050406030204" pitchFamily="18" charset="0"/>
                          </a:rPr>
                        </m:ctrlPr>
                      </m:sSubPr>
                      <m:e>
                        <m:r>
                          <a:rPr lang="el-GR" sz="1800" i="1">
                            <a:latin typeface="Cambria Math"/>
                          </a:rPr>
                          <m:t>𝜌</m:t>
                        </m:r>
                      </m:e>
                      <m:sub>
                        <m:r>
                          <a:rPr lang="en-US" sz="1800" i="1">
                            <a:latin typeface="Cambria Math"/>
                          </a:rPr>
                          <m:t>𝑥𝑦</m:t>
                        </m:r>
                      </m:sub>
                    </m:sSub>
                  </m:oMath>
                </a14:m>
                <a:r>
                  <a:rPr lang="en-US" sz="1800" i="0" dirty="0"/>
                  <a:t>.</a:t>
                </a:r>
                <a:r>
                  <a:rPr lang="en-US" sz="1800" i="1" dirty="0"/>
                  <a:t>		</a:t>
                </a:r>
                <a:endParaRPr lang="en-US" i="1" dirty="0">
                  <a:latin typeface="Cambria Math"/>
                </a:endParaRPr>
              </a:p>
              <a:p>
                <a:pPr marL="1497330" lvl="3" indent="-171450">
                  <a:lnSpc>
                    <a:spcPct val="100000"/>
                  </a:lnSpc>
                  <a:spcBef>
                    <a:spcPts val="0"/>
                  </a:spcBef>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l-GR" i="1" smtClean="0">
                            <a:latin typeface="Cambria Math"/>
                          </a:rPr>
                          <m:t>𝜌</m:t>
                        </m:r>
                      </m:e>
                      <m:sub>
                        <m:r>
                          <a:rPr lang="en-US" i="1">
                            <a:latin typeface="Cambria Math"/>
                          </a:rPr>
                          <m:t>𝑥𝑦</m:t>
                        </m:r>
                      </m:sub>
                    </m:sSub>
                  </m:oMath>
                </a14:m>
                <a:r>
                  <a:rPr lang="en-US" dirty="0"/>
                  <a:t>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l-GR" i="1" smtClean="0">
                                <a:latin typeface="Cambria Math"/>
                              </a:rPr>
                              <m:t>𝜎</m:t>
                            </m:r>
                          </m:e>
                          <m:sub>
                            <m:r>
                              <a:rPr lang="en-US" i="1">
                                <a:latin typeface="Cambria Math"/>
                              </a:rPr>
                              <m:t>𝑥𝑦</m:t>
                            </m:r>
                          </m:sub>
                        </m:sSub>
                      </m:num>
                      <m:den>
                        <m:sSub>
                          <m:sSubPr>
                            <m:ctrlPr>
                              <a:rPr lang="en-US" i="1">
                                <a:latin typeface="Cambria Math" panose="02040503050406030204" pitchFamily="18" charset="0"/>
                              </a:rPr>
                            </m:ctrlPr>
                          </m:sSubPr>
                          <m:e>
                            <m:r>
                              <a:rPr lang="el-GR" i="1">
                                <a:latin typeface="Cambria Math"/>
                              </a:rPr>
                              <m:t>𝜎</m:t>
                            </m:r>
                          </m:e>
                          <m:sub>
                            <m:r>
                              <a:rPr lang="en-US" i="1">
                                <a:latin typeface="Cambria Math"/>
                              </a:rPr>
                              <m:t>𝑥</m:t>
                            </m:r>
                          </m:sub>
                        </m:sSub>
                        <m:sSub>
                          <m:sSubPr>
                            <m:ctrlPr>
                              <a:rPr lang="en-US" i="1">
                                <a:latin typeface="Cambria Math" panose="02040503050406030204" pitchFamily="18" charset="0"/>
                              </a:rPr>
                            </m:ctrlPr>
                          </m:sSubPr>
                          <m:e>
                            <m:r>
                              <a:rPr lang="el-GR" i="1">
                                <a:latin typeface="Cambria Math"/>
                              </a:rPr>
                              <m:t>𝜎</m:t>
                            </m:r>
                          </m:e>
                          <m:sub>
                            <m:r>
                              <a:rPr lang="en-US" i="1">
                                <a:latin typeface="Cambria Math"/>
                              </a:rPr>
                              <m:t>𝑦</m:t>
                            </m:r>
                          </m:sub>
                        </m:sSub>
                      </m:den>
                    </m:f>
                  </m:oMath>
                </a14:m>
                <a:r>
                  <a:rPr lang="en-US" dirty="0"/>
                  <a:t> </a:t>
                </a:r>
                <a:endParaRPr lang="en-US" i="1" dirty="0"/>
              </a:p>
              <a:p>
                <a:pPr marL="1771650" lvl="4" indent="-171450">
                  <a:lnSpc>
                    <a:spcPct val="100000"/>
                  </a:lnSpc>
                  <a:spcBef>
                    <a:spcPts val="0"/>
                  </a:spcBef>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l-GR" i="1">
                            <a:latin typeface="Cambria Math"/>
                          </a:rPr>
                          <m:t>𝜎</m:t>
                        </m:r>
                      </m:e>
                      <m:sub>
                        <m:r>
                          <a:rPr lang="en-US" i="1">
                            <a:latin typeface="Cambria Math"/>
                          </a:rPr>
                          <m:t>𝑥𝑦</m:t>
                        </m:r>
                      </m:sub>
                    </m:sSub>
                  </m:oMath>
                </a14:m>
                <a:r>
                  <a:rPr lang="en-US" dirty="0"/>
                  <a:t> = population covariance = </a:t>
                </a:r>
                <a14:m>
                  <m:oMath xmlns:m="http://schemas.openxmlformats.org/officeDocument/2006/math">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b="0" i="1" smtClean="0">
                                    <a:latin typeface="Cambria Math"/>
                                  </a:rPr>
                                  <m:t> </m:t>
                                </m:r>
                                <m:r>
                                  <a:rPr lang="en-US" i="1">
                                    <a:latin typeface="Cambria Math"/>
                                  </a:rPr>
                                  <m:t>−</m:t>
                                </m:r>
                                <m:r>
                                  <a:rPr lang="en-US" b="0" i="1" smtClean="0">
                                    <a:latin typeface="Cambria Math"/>
                                  </a:rPr>
                                  <m:t> </m:t>
                                </m:r>
                                <m:sSub>
                                  <m:sSubPr>
                                    <m:ctrlPr>
                                      <a:rPr lang="en-US" i="1">
                                        <a:latin typeface="Cambria Math" panose="02040503050406030204" pitchFamily="18" charset="0"/>
                                      </a:rPr>
                                    </m:ctrlPr>
                                  </m:sSubPr>
                                  <m:e>
                                    <m:r>
                                      <m:rPr>
                                        <m:nor/>
                                      </m:rPr>
                                      <a:rPr lang="en-US" i="1" dirty="0"/>
                                      <m:t>µ </m:t>
                                    </m:r>
                                  </m:e>
                                  <m:sub>
                                    <m:r>
                                      <a:rPr lang="en-US" i="1">
                                        <a:latin typeface="Cambria Math"/>
                                      </a:rPr>
                                      <m:t>𝑥</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r>
                                  <a:rPr lang="en-US" b="0" i="1" smtClean="0">
                                    <a:latin typeface="Cambria Math"/>
                                  </a:rPr>
                                  <m:t> </m:t>
                                </m:r>
                                <m:r>
                                  <a:rPr lang="en-US" i="1">
                                    <a:latin typeface="Cambria Math"/>
                                  </a:rPr>
                                  <m:t>−</m:t>
                                </m:r>
                                <m:r>
                                  <a:rPr lang="en-US" b="0" i="1" smtClean="0">
                                    <a:latin typeface="Cambria Math"/>
                                  </a:rPr>
                                  <m:t> </m:t>
                                </m:r>
                                <m:sSub>
                                  <m:sSubPr>
                                    <m:ctrlPr>
                                      <a:rPr lang="en-US" i="1">
                                        <a:latin typeface="Cambria Math" panose="02040503050406030204" pitchFamily="18" charset="0"/>
                                      </a:rPr>
                                    </m:ctrlPr>
                                  </m:sSubPr>
                                  <m:e>
                                    <m:r>
                                      <m:rPr>
                                        <m:nor/>
                                      </m:rPr>
                                      <a:rPr lang="en-US" i="1" dirty="0"/>
                                      <m:t>µ </m:t>
                                    </m:r>
                                  </m:e>
                                  <m:sub>
                                    <m:r>
                                      <a:rPr lang="en-US" i="1">
                                        <a:latin typeface="Cambria Math"/>
                                      </a:rPr>
                                      <m:t>𝑦</m:t>
                                    </m:r>
                                  </m:sub>
                                </m:sSub>
                              </m:e>
                            </m:d>
                          </m:e>
                        </m:nary>
                      </m:num>
                      <m:den>
                        <m:r>
                          <a:rPr lang="en-US" i="1">
                            <a:latin typeface="Cambria Math"/>
                          </a:rPr>
                          <m:t>𝑁</m:t>
                        </m:r>
                      </m:den>
                    </m:f>
                  </m:oMath>
                </a14:m>
                <a:r>
                  <a:rPr lang="en-US" dirty="0"/>
                  <a:t>.</a:t>
                </a:r>
              </a:p>
              <a:p>
                <a:pPr marL="1771650" lvl="4" indent="-171450">
                  <a:lnSpc>
                    <a:spcPct val="100000"/>
                  </a:lnSpc>
                  <a:spcBef>
                    <a:spcPts val="0"/>
                  </a:spcBef>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l-GR" i="1">
                            <a:latin typeface="Cambria Math"/>
                          </a:rPr>
                          <m:t>𝜎</m:t>
                        </m:r>
                      </m:e>
                      <m:sub>
                        <m:r>
                          <a:rPr lang="en-US" i="1">
                            <a:latin typeface="Cambria Math"/>
                          </a:rPr>
                          <m:t>𝑥</m:t>
                        </m:r>
                      </m:sub>
                    </m:sSub>
                  </m:oMath>
                </a14:m>
                <a:r>
                  <a:rPr lang="en-US" dirty="0"/>
                  <a:t> = population standard deviation of </a:t>
                </a:r>
                <a:r>
                  <a:rPr lang="en-US" i="1" dirty="0">
                    <a:latin typeface="+mn-lt"/>
                  </a:rPr>
                  <a:t>x</a:t>
                </a:r>
                <a:r>
                  <a:rPr lang="en-US" i="1" dirty="0"/>
                  <a:t> </a:t>
                </a:r>
                <a:r>
                  <a:rPr lang="en-US" dirty="0"/>
                  <a:t>= </a:t>
                </a:r>
                <a14:m>
                  <m:oMath xmlns:m="http://schemas.openxmlformats.org/officeDocument/2006/math">
                    <m:rad>
                      <m:radPr>
                        <m:degHide m:val="on"/>
                        <m:ctrlPr>
                          <a:rPr lang="en-US" i="1" smtClean="0">
                            <a:latin typeface="Cambria Math" panose="02040503050406030204" pitchFamily="18" charset="0"/>
                          </a:rPr>
                        </m:ctrlPr>
                      </m:radPr>
                      <m:deg/>
                      <m:e>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nary>
                                  <m:naryPr>
                                    <m:chr m:val="∑"/>
                                    <m:subHide m:val="on"/>
                                    <m:supHide m:val="on"/>
                                    <m:ctrlPr>
                                      <a:rPr lang="en-US" i="1" dirty="0">
                                        <a:latin typeface="Cambria Math" panose="02040503050406030204" pitchFamily="18" charset="0"/>
                                      </a:rPr>
                                    </m:ctrlPr>
                                  </m:naryPr>
                                  <m:sub/>
                                  <m:sup/>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𝑖</m:t>
                                            </m:r>
                                          </m:sub>
                                        </m:sSub>
                                        <m:r>
                                          <a:rPr lang="en-US" b="0" i="1" dirty="0" smtClean="0">
                                            <a:latin typeface="Cambria Math"/>
                                          </a:rPr>
                                          <m:t> </m:t>
                                        </m:r>
                                        <m:r>
                                          <a:rPr lang="en-US" i="1" dirty="0">
                                            <a:latin typeface="Cambria Math"/>
                                          </a:rPr>
                                          <m:t>−</m:t>
                                        </m:r>
                                        <m:sSub>
                                          <m:sSubPr>
                                            <m:ctrlPr>
                                              <a:rPr lang="en-US" i="1" smtClean="0">
                                                <a:latin typeface="Cambria Math" panose="02040503050406030204" pitchFamily="18" charset="0"/>
                                              </a:rPr>
                                            </m:ctrlPr>
                                          </m:sSubPr>
                                          <m:e>
                                            <m:r>
                                              <m:rPr>
                                                <m:nor/>
                                              </m:rPr>
                                              <a:rPr lang="en-US" i="1" dirty="0"/>
                                              <m:t>µ </m:t>
                                            </m:r>
                                          </m:e>
                                          <m:sub>
                                            <m:r>
                                              <a:rPr lang="en-US" i="1">
                                                <a:latin typeface="Cambria Math"/>
                                              </a:rPr>
                                              <m:t>𝑥</m:t>
                                            </m:r>
                                          </m:sub>
                                        </m:sSub>
                                      </m:e>
                                    </m:d>
                                  </m:e>
                                </m:nary>
                              </m:e>
                              <m:sup>
                                <m:r>
                                  <a:rPr lang="en-US" i="1" dirty="0">
                                    <a:latin typeface="Cambria Math"/>
                                  </a:rPr>
                                  <m:t>2</m:t>
                                </m:r>
                              </m:sup>
                            </m:sSup>
                          </m:num>
                          <m:den>
                            <m:r>
                              <a:rPr lang="en-US" i="1" dirty="0">
                                <a:latin typeface="Cambria Math"/>
                              </a:rPr>
                              <m:t>𝑁</m:t>
                            </m:r>
                          </m:den>
                        </m:f>
                      </m:e>
                    </m:rad>
                  </m:oMath>
                </a14:m>
                <a:r>
                  <a:rPr lang="en-US" dirty="0"/>
                  <a:t>.</a:t>
                </a:r>
              </a:p>
              <a:p>
                <a:pPr marL="1771650" lvl="4" indent="-171450">
                  <a:lnSpc>
                    <a:spcPct val="100000"/>
                  </a:lnSpc>
                  <a:spcBef>
                    <a:spcPts val="0"/>
                  </a:spcBef>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l-GR" i="1">
                            <a:latin typeface="Cambria Math"/>
                          </a:rPr>
                          <m:t>𝜎</m:t>
                        </m:r>
                      </m:e>
                      <m:sub>
                        <m:r>
                          <a:rPr lang="en-US" i="1">
                            <a:latin typeface="Cambria Math"/>
                          </a:rPr>
                          <m:t>𝑦</m:t>
                        </m:r>
                      </m:sub>
                    </m:sSub>
                  </m:oMath>
                </a14:m>
                <a:r>
                  <a:rPr lang="en-US" dirty="0"/>
                  <a:t> = population standard deviation of </a:t>
                </a:r>
                <a:r>
                  <a:rPr lang="en-US" i="1" dirty="0">
                    <a:latin typeface="+mn-lt"/>
                  </a:rPr>
                  <a:t>y</a:t>
                </a:r>
                <a:r>
                  <a:rPr lang="en-US" i="1" dirty="0"/>
                  <a:t> </a:t>
                </a:r>
                <a:r>
                  <a:rPr lang="en-US" dirty="0"/>
                  <a:t>= </a:t>
                </a:r>
                <a14:m>
                  <m:oMath xmlns:m="http://schemas.openxmlformats.org/officeDocument/2006/math">
                    <m:rad>
                      <m:radPr>
                        <m:degHide m:val="on"/>
                        <m:ctrlPr>
                          <a:rPr lang="en-US" i="1">
                            <a:latin typeface="Cambria Math" panose="02040503050406030204" pitchFamily="18" charset="0"/>
                          </a:rPr>
                        </m:ctrlPr>
                      </m:radPr>
                      <m:deg/>
                      <m:e>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nary>
                                  <m:naryPr>
                                    <m:chr m:val="∑"/>
                                    <m:subHide m:val="on"/>
                                    <m:supHide m:val="on"/>
                                    <m:ctrlPr>
                                      <a:rPr lang="en-US" i="1" dirty="0">
                                        <a:latin typeface="Cambria Math" panose="02040503050406030204" pitchFamily="18" charset="0"/>
                                      </a:rPr>
                                    </m:ctrlPr>
                                  </m:naryPr>
                                  <m:sub/>
                                  <m:sup/>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a:rPr>
                                              <m:t>𝑦</m:t>
                                            </m:r>
                                          </m:e>
                                          <m:sub>
                                            <m:r>
                                              <a:rPr lang="en-US" i="1" dirty="0">
                                                <a:latin typeface="Cambria Math"/>
                                              </a:rPr>
                                              <m:t>𝑖</m:t>
                                            </m:r>
                                          </m:sub>
                                        </m:sSub>
                                        <m:r>
                                          <a:rPr lang="en-US" b="0" i="1" dirty="0" smtClean="0">
                                            <a:latin typeface="Cambria Math"/>
                                          </a:rPr>
                                          <m:t> </m:t>
                                        </m:r>
                                        <m:r>
                                          <a:rPr lang="en-US" i="1" dirty="0">
                                            <a:latin typeface="Cambria Math"/>
                                          </a:rPr>
                                          <m:t>−</m:t>
                                        </m:r>
                                        <m:sSub>
                                          <m:sSubPr>
                                            <m:ctrlPr>
                                              <a:rPr lang="en-US" i="1" smtClean="0">
                                                <a:latin typeface="Cambria Math" panose="02040503050406030204" pitchFamily="18" charset="0"/>
                                              </a:rPr>
                                            </m:ctrlPr>
                                          </m:sSubPr>
                                          <m:e>
                                            <m:r>
                                              <m:rPr>
                                                <m:nor/>
                                              </m:rPr>
                                              <a:rPr lang="en-US" i="1" dirty="0"/>
                                              <m:t>µ </m:t>
                                            </m:r>
                                          </m:e>
                                          <m:sub>
                                            <m:r>
                                              <a:rPr lang="en-US" i="1">
                                                <a:latin typeface="Cambria Math"/>
                                              </a:rPr>
                                              <m:t>𝑦</m:t>
                                            </m:r>
                                          </m:sub>
                                        </m:sSub>
                                      </m:e>
                                    </m:d>
                                  </m:e>
                                </m:nary>
                              </m:e>
                              <m:sup>
                                <m:r>
                                  <a:rPr lang="en-US" i="1" dirty="0">
                                    <a:latin typeface="Cambria Math"/>
                                  </a:rPr>
                                  <m:t>2</m:t>
                                </m:r>
                              </m:sup>
                            </m:sSup>
                          </m:num>
                          <m:den>
                            <m:r>
                              <a:rPr lang="en-US" i="1" dirty="0">
                                <a:latin typeface="Cambria Math"/>
                              </a:rPr>
                              <m:t>𝑁</m:t>
                            </m:r>
                          </m:den>
                        </m:f>
                      </m:e>
                    </m:rad>
                  </m:oMath>
                </a14:m>
                <a:r>
                  <a:rPr lang="en-US" dirty="0"/>
                  <a:t>.</a:t>
                </a:r>
              </a:p>
              <a:p>
                <a:pPr lvl="2" indent="0">
                  <a:lnSpc>
                    <a:spcPct val="100000"/>
                  </a:lnSpc>
                  <a:buNone/>
                </a:pPr>
                <a:endParaRPr lang="en-US" dirty="0"/>
              </a:p>
              <a:p>
                <a:pPr marL="1211580" lvl="2" indent="-342900">
                  <a:lnSpc>
                    <a:spcPct val="100000"/>
                  </a:lnSpc>
                </a:pPr>
                <a:endParaRPr lang="en-US" dirty="0"/>
              </a:p>
              <a:p>
                <a:endParaRPr lang="en-US" dirty="0"/>
              </a:p>
            </p:txBody>
          </p:sp>
        </mc:Choice>
        <mc:Fallback xmlns="">
          <p:sp>
            <p:nvSpPr>
              <p:cNvPr id="3" name="Notes Placeholder 2"/>
              <p:cNvSpPr>
                <a:spLocks noGrp="1"/>
              </p:cNvSpPr>
              <p:nvPr>
                <p:ph type="body" idx="1"/>
              </p:nvPr>
            </p:nvSpPr>
            <p:spPr/>
            <p:txBody>
              <a:bodyPr/>
              <a:lstStyle/>
              <a:p>
                <a:pPr lvl="2" indent="0">
                  <a:lnSpc>
                    <a:spcPct val="100000"/>
                  </a:lnSpc>
                  <a:spcBef>
                    <a:spcPts val="0"/>
                  </a:spcBef>
                  <a:buNone/>
                </a:pPr>
                <a:r>
                  <a:rPr lang="en-US" dirty="0" smtClean="0"/>
                  <a:t>Population </a:t>
                </a:r>
                <a:r>
                  <a:rPr lang="en-US" dirty="0"/>
                  <a:t>correlation coefficient</a:t>
                </a:r>
                <a:r>
                  <a:rPr lang="en-US" sz="1800" i="1" dirty="0"/>
                  <a:t>,</a:t>
                </a:r>
                <a:r>
                  <a:rPr lang="en-US" sz="1800" i="1" dirty="0" smtClean="0"/>
                  <a:t> </a:t>
                </a:r>
                <a:r>
                  <a:rPr lang="el-GR" sz="1800" i="0">
                    <a:latin typeface="Cambria Math"/>
                  </a:rPr>
                  <a:t>𝜌</a:t>
                </a:r>
                <a:r>
                  <a:rPr lang="en-US" sz="1800" i="0">
                    <a:latin typeface="Cambria Math"/>
                  </a:rPr>
                  <a:t>_𝑥𝑦</a:t>
                </a:r>
                <a:r>
                  <a:rPr lang="en-US" sz="1800" i="1" dirty="0"/>
                  <a:t>		</a:t>
                </a:r>
                <a:endParaRPr lang="en-US" i="1" dirty="0">
                  <a:latin typeface="Cambria Math"/>
                </a:endParaRPr>
              </a:p>
              <a:p>
                <a:pPr marL="1211580" lvl="2" indent="-342900">
                  <a:lnSpc>
                    <a:spcPct val="100000"/>
                  </a:lnSpc>
                  <a:spcBef>
                    <a:spcPts val="0"/>
                  </a:spcBef>
                </a:pPr>
                <a:r>
                  <a:rPr lang="el-GR" i="0" smtClean="0">
                    <a:latin typeface="Cambria Math"/>
                  </a:rPr>
                  <a:t>𝜌</a:t>
                </a:r>
                <a:r>
                  <a:rPr lang="en-US" i="0">
                    <a:latin typeface="Cambria Math"/>
                  </a:rPr>
                  <a:t>_𝑥𝑦</a:t>
                </a:r>
                <a:r>
                  <a:rPr lang="en-US" dirty="0"/>
                  <a:t> = </a:t>
                </a:r>
                <a:r>
                  <a:rPr lang="el-GR" i="0" smtClean="0">
                    <a:latin typeface="Cambria Math"/>
                  </a:rPr>
                  <a:t>𝜎</a:t>
                </a:r>
                <a:r>
                  <a:rPr lang="en-US" i="0">
                    <a:latin typeface="Cambria Math"/>
                  </a:rPr>
                  <a:t>_𝑥𝑦/(</a:t>
                </a:r>
                <a:r>
                  <a:rPr lang="el-GR" i="0">
                    <a:latin typeface="Cambria Math"/>
                  </a:rPr>
                  <a:t>𝜎</a:t>
                </a:r>
                <a:r>
                  <a:rPr lang="en-US" i="0">
                    <a:latin typeface="Cambria Math"/>
                  </a:rPr>
                  <a:t>_𝑥 </a:t>
                </a:r>
                <a:r>
                  <a:rPr lang="el-GR" i="0">
                    <a:latin typeface="Cambria Math"/>
                  </a:rPr>
                  <a:t>𝜎</a:t>
                </a:r>
                <a:r>
                  <a:rPr lang="en-US" i="0">
                    <a:latin typeface="Cambria Math"/>
                  </a:rPr>
                  <a:t>_𝑦 )</a:t>
                </a:r>
                <a:r>
                  <a:rPr lang="en-US" dirty="0" smtClean="0"/>
                  <a:t> </a:t>
                </a:r>
                <a:endParaRPr lang="en-US" i="1" dirty="0"/>
              </a:p>
              <a:p>
                <a:pPr marL="1485900" lvl="3" indent="-342900">
                  <a:lnSpc>
                    <a:spcPct val="100000"/>
                  </a:lnSpc>
                  <a:spcBef>
                    <a:spcPts val="0"/>
                  </a:spcBef>
                </a:pPr>
                <a:r>
                  <a:rPr lang="el-GR" i="0">
                    <a:latin typeface="Cambria Math"/>
                  </a:rPr>
                  <a:t>𝜌</a:t>
                </a:r>
                <a:r>
                  <a:rPr lang="en-US" i="0">
                    <a:latin typeface="Cambria Math"/>
                  </a:rPr>
                  <a:t>_𝑥𝑦</a:t>
                </a:r>
                <a:r>
                  <a:rPr lang="en-US" dirty="0" smtClean="0"/>
                  <a:t> </a:t>
                </a:r>
                <a:r>
                  <a:rPr lang="en-US" dirty="0"/>
                  <a:t>= </a:t>
                </a:r>
                <a:r>
                  <a:rPr lang="en-US" dirty="0" smtClean="0"/>
                  <a:t>population </a:t>
                </a:r>
                <a:r>
                  <a:rPr lang="en-US" dirty="0"/>
                  <a:t>correlation coefficient </a:t>
                </a:r>
              </a:p>
              <a:p>
                <a:pPr marL="1485900" lvl="3" indent="-342900">
                  <a:lnSpc>
                    <a:spcPct val="100000"/>
                  </a:lnSpc>
                  <a:spcBef>
                    <a:spcPts val="0"/>
                  </a:spcBef>
                </a:pPr>
                <a:r>
                  <a:rPr lang="el-GR" i="0">
                    <a:latin typeface="Cambria Math"/>
                  </a:rPr>
                  <a:t>𝜎</a:t>
                </a:r>
                <a:r>
                  <a:rPr lang="en-US" i="0">
                    <a:latin typeface="Cambria Math"/>
                  </a:rPr>
                  <a:t>_𝑥𝑦</a:t>
                </a:r>
                <a:r>
                  <a:rPr lang="en-US" dirty="0" smtClean="0"/>
                  <a:t> </a:t>
                </a:r>
                <a:r>
                  <a:rPr lang="en-US" dirty="0"/>
                  <a:t>= </a:t>
                </a:r>
                <a:r>
                  <a:rPr lang="en-US" dirty="0" smtClean="0"/>
                  <a:t>population covariance = </a:t>
                </a:r>
                <a:r>
                  <a:rPr lang="en-US" i="0">
                    <a:latin typeface="Cambria Math"/>
                  </a:rPr>
                  <a:t>(∑▒(𝑥_𝑖</a:t>
                </a:r>
                <a:r>
                  <a:rPr lang="en-US" b="0" i="0" smtClean="0">
                    <a:latin typeface="Cambria Math"/>
                  </a:rPr>
                  <a:t>  </a:t>
                </a:r>
                <a:r>
                  <a:rPr lang="en-US" i="0">
                    <a:latin typeface="Cambria Math"/>
                  </a:rPr>
                  <a:t>−</a:t>
                </a:r>
                <a:r>
                  <a:rPr lang="en-US" b="0" i="0" smtClean="0">
                    <a:latin typeface="Cambria Math"/>
                  </a:rPr>
                  <a:t> </a:t>
                </a:r>
                <a:r>
                  <a:rPr lang="en-US" b="0" i="0">
                    <a:latin typeface="Cambria Math"/>
                  </a:rPr>
                  <a:t>〖</a:t>
                </a:r>
                <a:r>
                  <a:rPr lang="en-US" b="0" i="0" dirty="0">
                    <a:latin typeface="Cambria Math"/>
                  </a:rPr>
                  <a:t>"</a:t>
                </a:r>
                <a:r>
                  <a:rPr lang="en-US" i="0" dirty="0"/>
                  <a:t>µ </a:t>
                </a:r>
                <a:r>
                  <a:rPr lang="en-US" i="0" dirty="0">
                    <a:latin typeface="Cambria Math"/>
                  </a:rPr>
                  <a:t>" </a:t>
                </a:r>
                <a:r>
                  <a:rPr lang="en-US" i="0">
                    <a:latin typeface="Cambria Math"/>
                  </a:rPr>
                  <a:t>〗_𝑥 )(𝑦_𝑖</a:t>
                </a:r>
                <a:r>
                  <a:rPr lang="en-US" b="0" i="0" smtClean="0">
                    <a:latin typeface="Cambria Math"/>
                  </a:rPr>
                  <a:t>  </a:t>
                </a:r>
                <a:r>
                  <a:rPr lang="en-US" i="0">
                    <a:latin typeface="Cambria Math"/>
                  </a:rPr>
                  <a:t>−</a:t>
                </a:r>
                <a:r>
                  <a:rPr lang="en-US" b="0" i="0" smtClean="0">
                    <a:latin typeface="Cambria Math"/>
                  </a:rPr>
                  <a:t> </a:t>
                </a:r>
                <a:r>
                  <a:rPr lang="en-US" b="0" i="0">
                    <a:latin typeface="Cambria Math"/>
                  </a:rPr>
                  <a:t>〖</a:t>
                </a:r>
                <a:r>
                  <a:rPr lang="en-US" b="0" i="0" dirty="0">
                    <a:latin typeface="Cambria Math"/>
                  </a:rPr>
                  <a:t>"</a:t>
                </a:r>
                <a:r>
                  <a:rPr lang="en-US" i="0" dirty="0"/>
                  <a:t>µ </a:t>
                </a:r>
                <a:r>
                  <a:rPr lang="en-US" i="0" dirty="0">
                    <a:latin typeface="Cambria Math"/>
                  </a:rPr>
                  <a:t>" </a:t>
                </a:r>
                <a:r>
                  <a:rPr lang="en-US" i="0">
                    <a:latin typeface="Cambria Math"/>
                  </a:rPr>
                  <a:t>〗_𝑦 ) )/𝑁</a:t>
                </a:r>
                <a:endParaRPr lang="en-US" dirty="0"/>
              </a:p>
              <a:p>
                <a:pPr marL="1485900" lvl="3" indent="-342900">
                  <a:lnSpc>
                    <a:spcPct val="100000"/>
                  </a:lnSpc>
                  <a:spcBef>
                    <a:spcPts val="0"/>
                  </a:spcBef>
                </a:pPr>
                <a:r>
                  <a:rPr lang="el-GR" i="0">
                    <a:latin typeface="Cambria Math"/>
                  </a:rPr>
                  <a:t>𝜎</a:t>
                </a:r>
                <a:r>
                  <a:rPr lang="en-US" i="0">
                    <a:latin typeface="Cambria Math"/>
                  </a:rPr>
                  <a:t>_𝑥</a:t>
                </a:r>
                <a:r>
                  <a:rPr lang="en-US" dirty="0" smtClean="0"/>
                  <a:t> </a:t>
                </a:r>
                <a:r>
                  <a:rPr lang="en-US" dirty="0"/>
                  <a:t>= </a:t>
                </a:r>
                <a:r>
                  <a:rPr lang="en-US" dirty="0" smtClean="0"/>
                  <a:t>population </a:t>
                </a:r>
                <a:r>
                  <a:rPr lang="en-US" dirty="0"/>
                  <a:t>standard deviation of </a:t>
                </a:r>
                <a:r>
                  <a:rPr lang="en-US" i="1" dirty="0" smtClean="0">
                    <a:latin typeface="+mn-lt"/>
                  </a:rPr>
                  <a:t>x</a:t>
                </a:r>
                <a:r>
                  <a:rPr lang="en-US" i="1" dirty="0" smtClean="0"/>
                  <a:t> </a:t>
                </a:r>
                <a:r>
                  <a:rPr lang="en-US" dirty="0" smtClean="0"/>
                  <a:t>= </a:t>
                </a:r>
                <a:r>
                  <a:rPr lang="en-US" i="0" smtClean="0">
                    <a:latin typeface="Cambria Math"/>
                  </a:rPr>
                  <a:t>√(</a:t>
                </a:r>
                <a:r>
                  <a:rPr lang="en-US" i="0" dirty="0">
                    <a:latin typeface="Cambria Math"/>
                  </a:rPr>
                  <a:t>∑▒(𝑥_𝑖</a:t>
                </a:r>
                <a:r>
                  <a:rPr lang="en-US" b="0" i="0" dirty="0" smtClean="0">
                    <a:latin typeface="Cambria Math"/>
                  </a:rPr>
                  <a:t>  </a:t>
                </a:r>
                <a:r>
                  <a:rPr lang="en-US" i="0" dirty="0">
                    <a:latin typeface="Cambria Math"/>
                  </a:rPr>
                  <a:t>−</a:t>
                </a:r>
                <a:r>
                  <a:rPr lang="en-US" b="0" i="0" dirty="0" smtClean="0">
                    <a:latin typeface="Cambria Math"/>
                  </a:rPr>
                  <a:t> </a:t>
                </a:r>
                <a:r>
                  <a:rPr lang="en-US" b="0" i="0" dirty="0">
                    <a:latin typeface="Cambria Math"/>
                  </a:rPr>
                  <a:t>"</a:t>
                </a:r>
                <a:r>
                  <a:rPr lang="en-US" i="0" dirty="0"/>
                  <a:t>µ</a:t>
                </a:r>
                <a:r>
                  <a:rPr lang="en-US" i="0" dirty="0">
                    <a:latin typeface="Cambria Math"/>
                  </a:rPr>
                  <a:t>" ) ^2/𝑁</a:t>
                </a:r>
                <a:r>
                  <a:rPr lang="en-US" i="0" smtClean="0">
                    <a:latin typeface="Cambria Math"/>
                  </a:rPr>
                  <a:t>)</a:t>
                </a:r>
                <a:endParaRPr lang="en-US" dirty="0"/>
              </a:p>
              <a:p>
                <a:pPr marL="1485900" lvl="3" indent="-342900">
                  <a:lnSpc>
                    <a:spcPct val="100000"/>
                  </a:lnSpc>
                  <a:spcBef>
                    <a:spcPts val="0"/>
                  </a:spcBef>
                </a:pPr>
                <a:r>
                  <a:rPr lang="el-GR" i="0">
                    <a:latin typeface="Cambria Math"/>
                  </a:rPr>
                  <a:t>𝜎</a:t>
                </a:r>
                <a:r>
                  <a:rPr lang="en-US" i="0">
                    <a:latin typeface="Cambria Math"/>
                  </a:rPr>
                  <a:t>_𝑦</a:t>
                </a:r>
                <a:r>
                  <a:rPr lang="en-US" dirty="0" smtClean="0"/>
                  <a:t> </a:t>
                </a:r>
                <a:r>
                  <a:rPr lang="en-US" dirty="0"/>
                  <a:t>= </a:t>
                </a:r>
                <a:r>
                  <a:rPr lang="en-US" dirty="0" smtClean="0"/>
                  <a:t>population </a:t>
                </a:r>
                <a:r>
                  <a:rPr lang="en-US" dirty="0"/>
                  <a:t>standard deviation of </a:t>
                </a:r>
                <a:r>
                  <a:rPr lang="en-US" i="1" dirty="0" smtClean="0">
                    <a:latin typeface="+mn-lt"/>
                  </a:rPr>
                  <a:t>y</a:t>
                </a:r>
                <a:r>
                  <a:rPr lang="en-US" i="1" dirty="0" smtClean="0"/>
                  <a:t> </a:t>
                </a:r>
                <a:r>
                  <a:rPr lang="en-US" dirty="0" smtClean="0"/>
                  <a:t>= </a:t>
                </a:r>
                <a:r>
                  <a:rPr lang="en-US" i="0">
                    <a:latin typeface="Cambria Math"/>
                  </a:rPr>
                  <a:t>√(</a:t>
                </a:r>
                <a:r>
                  <a:rPr lang="en-US" i="0" dirty="0">
                    <a:latin typeface="Cambria Math"/>
                  </a:rPr>
                  <a:t>∑▒(</a:t>
                </a:r>
                <a:r>
                  <a:rPr lang="en-US" b="0" i="0" dirty="0" smtClean="0">
                    <a:latin typeface="Cambria Math"/>
                  </a:rPr>
                  <a:t>𝑦</a:t>
                </a:r>
                <a:r>
                  <a:rPr lang="en-US" b="0" i="0" dirty="0">
                    <a:latin typeface="Cambria Math"/>
                  </a:rPr>
                  <a:t>_</a:t>
                </a:r>
                <a:r>
                  <a:rPr lang="en-US" i="0" dirty="0">
                    <a:latin typeface="Cambria Math"/>
                  </a:rPr>
                  <a:t>𝑖</a:t>
                </a:r>
                <a:r>
                  <a:rPr lang="en-US" b="0" i="0" dirty="0" smtClean="0">
                    <a:latin typeface="Cambria Math"/>
                  </a:rPr>
                  <a:t>  </a:t>
                </a:r>
                <a:r>
                  <a:rPr lang="en-US" i="0" dirty="0">
                    <a:latin typeface="Cambria Math"/>
                  </a:rPr>
                  <a:t>−</a:t>
                </a:r>
                <a:r>
                  <a:rPr lang="en-US" b="0" i="0" dirty="0" smtClean="0">
                    <a:latin typeface="Cambria Math"/>
                  </a:rPr>
                  <a:t> </a:t>
                </a:r>
                <a:r>
                  <a:rPr lang="en-US" b="0" i="0" dirty="0">
                    <a:latin typeface="Cambria Math"/>
                  </a:rPr>
                  <a:t>"</a:t>
                </a:r>
                <a:r>
                  <a:rPr lang="en-US" i="0" dirty="0"/>
                  <a:t>µ</a:t>
                </a:r>
                <a:r>
                  <a:rPr lang="en-US" i="0" dirty="0">
                    <a:latin typeface="Cambria Math"/>
                  </a:rPr>
                  <a:t>" ) ^2/𝑁</a:t>
                </a:r>
                <a:r>
                  <a:rPr lang="en-US" i="0">
                    <a:latin typeface="Cambria Math"/>
                  </a:rPr>
                  <a:t>)</a:t>
                </a:r>
                <a:endParaRPr lang="en-US" dirty="0" smtClean="0"/>
              </a:p>
              <a:p>
                <a:pPr lvl="2" indent="0">
                  <a:lnSpc>
                    <a:spcPct val="100000"/>
                  </a:lnSpc>
                  <a:buNone/>
                </a:pPr>
                <a:endParaRPr lang="en-US" dirty="0" smtClean="0"/>
              </a:p>
              <a:p>
                <a:pPr marL="1211580" lvl="2" indent="-342900">
                  <a:lnSpc>
                    <a:spcPct val="100000"/>
                  </a:lnSpc>
                </a:pP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51</a:t>
            </a:fld>
            <a:endParaRPr lang="en-US" dirty="0"/>
          </a:p>
        </p:txBody>
      </p:sp>
    </p:spTree>
    <p:extLst>
      <p:ext uri="{BB962C8B-B14F-4D97-AF65-F5344CB8AC3E}">
        <p14:creationId xmlns:p14="http://schemas.microsoft.com/office/powerpoint/2010/main" val="3893678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closer the correlation coefficient is to +1, the closer the </a:t>
            </a:r>
            <a:r>
              <a:rPr lang="en-US" i="1" dirty="0"/>
              <a:t>x </a:t>
            </a:r>
            <a:r>
              <a:rPr lang="en-US" dirty="0"/>
              <a:t>and</a:t>
            </a:r>
            <a:r>
              <a:rPr lang="en-US" baseline="0" dirty="0"/>
              <a:t> </a:t>
            </a:r>
            <a:r>
              <a:rPr lang="en-US" i="1" dirty="0"/>
              <a:t>y </a:t>
            </a:r>
            <a:r>
              <a:rPr lang="en-US" dirty="0"/>
              <a:t>values are to forming a straight line that trends upward to the right (positive slope).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closer the correlation coefficient is to –1, the closer the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y </a:t>
            </a:r>
            <a:r>
              <a:rPr lang="en-US" sz="1200" b="0" i="0" u="none" strike="noStrike" kern="1200" baseline="0" dirty="0">
                <a:solidFill>
                  <a:schemeClr val="tx1"/>
                </a:solidFill>
                <a:latin typeface="+mn-lt"/>
                <a:ea typeface="+mn-ea"/>
                <a:cs typeface="+mn-cs"/>
              </a:rPr>
              <a:t>values are to forming a straight line with negative slope.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52</a:t>
            </a:fld>
            <a:endParaRPr lang="en-US" dirty="0"/>
          </a:p>
        </p:txBody>
      </p:sp>
    </p:spTree>
    <p:extLst>
      <p:ext uri="{BB962C8B-B14F-4D97-AF65-F5344CB8AC3E}">
        <p14:creationId xmlns:p14="http://schemas.microsoft.com/office/powerpoint/2010/main" val="2044184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scatter chart in the figure suggests that daily high temperatures are associated with higher bottled water sales.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is an example of a positive relationship because when one variable (high temperature) increases, the other variable (sales of bottled water) generally also increases.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scatter chart also suggests that a straight line could be used as an approximation for the relationship between high temperature and sales of bottled water.</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54</a:t>
            </a:fld>
            <a:endParaRPr lang="en-US" dirty="0"/>
          </a:p>
        </p:txBody>
      </p:sp>
    </p:spTree>
    <p:extLst>
      <p:ext uri="{BB962C8B-B14F-4D97-AF65-F5344CB8AC3E}">
        <p14:creationId xmlns:p14="http://schemas.microsoft.com/office/powerpoint/2010/main" val="2132218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the covariance is greater than 0, it indicates a positive relationship between the high temperature and sales of bottled water.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verifies the relationship in the scatter chart in Figure 2.23 that as the high temperature for a day increases, sales of bottled water generally increase.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the covariance is near 0, then the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y </a:t>
            </a:r>
            <a:r>
              <a:rPr lang="en-US" sz="1200" b="0" i="0" u="none" strike="noStrike" kern="1200" baseline="0" dirty="0">
                <a:solidFill>
                  <a:schemeClr val="tx1"/>
                </a:solidFill>
                <a:latin typeface="+mn-lt"/>
                <a:ea typeface="+mn-ea"/>
                <a:cs typeface="+mn-cs"/>
              </a:rPr>
              <a:t>variables are not linearly related.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the covariance is less than 0, then the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y </a:t>
            </a:r>
            <a:r>
              <a:rPr lang="en-US" sz="1200" b="0" i="0" u="none" strike="noStrike" kern="1200" baseline="0" dirty="0">
                <a:solidFill>
                  <a:schemeClr val="tx1"/>
                </a:solidFill>
                <a:latin typeface="+mn-lt"/>
                <a:ea typeface="+mn-ea"/>
                <a:cs typeface="+mn-cs"/>
              </a:rPr>
              <a:t>variables are negatively related, which means that as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increases, </a:t>
            </a:r>
            <a:r>
              <a:rPr lang="en-US" sz="1200" b="0" i="1" u="none" strike="noStrike" kern="1200" baseline="0" dirty="0">
                <a:solidFill>
                  <a:schemeClr val="tx1"/>
                </a:solidFill>
                <a:latin typeface="+mn-lt"/>
                <a:ea typeface="+mn-ea"/>
                <a:cs typeface="+mn-cs"/>
              </a:rPr>
              <a:t>y </a:t>
            </a:r>
            <a:r>
              <a:rPr lang="en-US" sz="1200" b="0" i="0" u="none" strike="noStrike" kern="1200" baseline="0" dirty="0">
                <a:solidFill>
                  <a:schemeClr val="tx1"/>
                </a:solidFill>
                <a:latin typeface="+mn-lt"/>
                <a:ea typeface="+mn-ea"/>
                <a:cs typeface="+mn-cs"/>
              </a:rPr>
              <a:t>generally decreases.</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55</a:t>
            </a:fld>
            <a:endParaRPr lang="en-US" dirty="0"/>
          </a:p>
        </p:txBody>
      </p:sp>
    </p:spTree>
    <p:extLst>
      <p:ext uri="{BB962C8B-B14F-4D97-AF65-F5344CB8AC3E}">
        <p14:creationId xmlns:p14="http://schemas.microsoft.com/office/powerpoint/2010/main" val="1602461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56</a:t>
            </a:fld>
            <a:endParaRPr lang="en-US" dirty="0"/>
          </a:p>
        </p:txBody>
      </p:sp>
    </p:spTree>
    <p:extLst>
      <p:ext uri="{BB962C8B-B14F-4D97-AF65-F5344CB8AC3E}">
        <p14:creationId xmlns:p14="http://schemas.microsoft.com/office/powerpoint/2010/main" val="4001700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We have already obtained the value</a:t>
                </a:r>
                <a:r>
                  <a:rPr lang="en-US" sz="1200" baseline="0" dirty="0"/>
                  <a:t> of </a:t>
                </a:r>
                <a14:m>
                  <m:oMath xmlns:m="http://schemas.openxmlformats.org/officeDocument/2006/math">
                    <m:sSub>
                      <m:sSubPr>
                        <m:ctrlPr>
                          <a:rPr lang="en-US" i="1" smtClean="0">
                            <a:latin typeface="Cambria Math" panose="02040503050406030204" pitchFamily="18" charset="0"/>
                          </a:rPr>
                        </m:ctrlPr>
                      </m:sSubPr>
                      <m:e>
                        <m:r>
                          <a:rPr lang="en-US" i="1">
                            <a:latin typeface="Cambria Math"/>
                          </a:rPr>
                          <m:t>𝑠</m:t>
                        </m:r>
                      </m:e>
                      <m:sub>
                        <m:r>
                          <a:rPr lang="en-US" i="1">
                            <a:latin typeface="Cambria Math"/>
                          </a:rPr>
                          <m:t>𝑥𝑦</m:t>
                        </m:r>
                      </m:sub>
                    </m:sSub>
                  </m:oMath>
                </a14:m>
                <a:r>
                  <a:rPr lang="en-US" sz="1200" dirty="0"/>
                  <a:t> as 12.8.</a:t>
                </a:r>
              </a:p>
              <a:p>
                <a:pPr marL="171450" indent="-171450">
                  <a:lnSpc>
                    <a:spcPct val="150000"/>
                  </a:lnSpc>
                  <a:buFont typeface="Arial" panose="020B0604020202020204" pitchFamily="34" charset="0"/>
                  <a:buChar char="•"/>
                </a:pPr>
                <a:r>
                  <a:rPr lang="en-US" sz="1200" b="0" i="0" u="none" strike="noStrike" kern="1200" baseline="0" dirty="0">
                    <a:solidFill>
                      <a:schemeClr val="tx1"/>
                    </a:solidFill>
                    <a:latin typeface="+mn-lt"/>
                    <a:ea typeface="+mn-ea"/>
                    <a:cs typeface="+mn-cs"/>
                  </a:rPr>
                  <a:t>Using data in Table 2.14, we can compute sample standard deviations for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a:t>
                </a:r>
              </a:p>
              <a:p>
                <a:pPr marL="171450" indent="-171450">
                  <a:lnSpc>
                    <a:spcPct val="150000"/>
                  </a:lnSpc>
                  <a:buFont typeface="Arial" panose="020B0604020202020204" pitchFamily="34" charset="0"/>
                  <a:buChar char="•"/>
                </a:pP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a:rPr>
                          <m:t> </m:t>
                        </m:r>
                        <m:r>
                          <a:rPr lang="en-US" sz="1200" i="1">
                            <a:latin typeface="Cambria Math"/>
                          </a:rPr>
                          <m:t>𝑠</m:t>
                        </m:r>
                      </m:e>
                      <m:sub>
                        <m:r>
                          <a:rPr lang="en-US" sz="1200" i="1">
                            <a:latin typeface="Cambria Math"/>
                          </a:rPr>
                          <m:t>𝑥</m:t>
                        </m:r>
                      </m:sub>
                    </m:sSub>
                    <m:r>
                      <m:rPr>
                        <m:nor/>
                      </m:rPr>
                      <a:rPr lang="en-US" sz="1200" dirty="0"/>
                      <m:t>=</m:t>
                    </m:r>
                    <m:rad>
                      <m:radPr>
                        <m:degHide m:val="on"/>
                        <m:ctrlPr>
                          <a:rPr lang="en-US" sz="1200" i="1">
                            <a:latin typeface="Cambria Math" panose="02040503050406030204" pitchFamily="18" charset="0"/>
                          </a:rPr>
                        </m:ctrlPr>
                      </m:radPr>
                      <m:deg/>
                      <m:e>
                        <m:f>
                          <m:fPr>
                            <m:ctrlPr>
                              <a:rPr lang="en-US" sz="1200" i="1" dirty="0">
                                <a:latin typeface="Cambria Math" panose="02040503050406030204" pitchFamily="18" charset="0"/>
                              </a:rPr>
                            </m:ctrlPr>
                          </m:fPr>
                          <m:num>
                            <m:sSup>
                              <m:sSupPr>
                                <m:ctrlPr>
                                  <a:rPr lang="en-US" sz="1200" i="1" dirty="0">
                                    <a:latin typeface="Cambria Math" panose="02040503050406030204" pitchFamily="18" charset="0"/>
                                  </a:rPr>
                                </m:ctrlPr>
                              </m:sSupPr>
                              <m:e>
                                <m:nary>
                                  <m:naryPr>
                                    <m:chr m:val="∑"/>
                                    <m:subHide m:val="on"/>
                                    <m:supHide m:val="on"/>
                                    <m:ctrlPr>
                                      <a:rPr lang="en-US" sz="1200" i="1" dirty="0">
                                        <a:latin typeface="Cambria Math" panose="02040503050406030204" pitchFamily="18" charset="0"/>
                                      </a:rPr>
                                    </m:ctrlPr>
                                  </m:naryPr>
                                  <m:sub/>
                                  <m:sup/>
                                  <m:e>
                                    <m:d>
                                      <m:dPr>
                                        <m:ctrlPr>
                                          <a:rPr lang="en-US" sz="1200" i="1" dirty="0">
                                            <a:latin typeface="Cambria Math" panose="02040503050406030204" pitchFamily="18" charset="0"/>
                                          </a:rPr>
                                        </m:ctrlPr>
                                      </m:dPr>
                                      <m:e>
                                        <m:sSub>
                                          <m:sSubPr>
                                            <m:ctrlPr>
                                              <a:rPr lang="en-US" sz="1200" i="1" dirty="0">
                                                <a:latin typeface="Cambria Math" panose="02040503050406030204" pitchFamily="18" charset="0"/>
                                              </a:rPr>
                                            </m:ctrlPr>
                                          </m:sSubPr>
                                          <m:e>
                                            <m:r>
                                              <a:rPr lang="en-US" sz="1200" i="1" dirty="0">
                                                <a:latin typeface="Cambria Math"/>
                                              </a:rPr>
                                              <m:t>𝑥</m:t>
                                            </m:r>
                                          </m:e>
                                          <m:sub>
                                            <m:r>
                                              <a:rPr lang="en-US" sz="1200" i="1" dirty="0">
                                                <a:latin typeface="Cambria Math"/>
                                              </a:rPr>
                                              <m:t>𝑖</m:t>
                                            </m:r>
                                          </m:sub>
                                        </m:sSub>
                                        <m:r>
                                          <a:rPr lang="en-US" sz="1200" i="1" dirty="0">
                                            <a:latin typeface="Cambria Math"/>
                                          </a:rPr>
                                          <m:t>−</m:t>
                                        </m:r>
                                        <m:acc>
                                          <m:accPr>
                                            <m:chr m:val="̅"/>
                                            <m:ctrlPr>
                                              <a:rPr lang="en-US" sz="1200" i="1" dirty="0">
                                                <a:latin typeface="Cambria Math" panose="02040503050406030204" pitchFamily="18" charset="0"/>
                                              </a:rPr>
                                            </m:ctrlPr>
                                          </m:accPr>
                                          <m:e>
                                            <m:r>
                                              <a:rPr lang="en-US" sz="1200" i="1" dirty="0">
                                                <a:latin typeface="Cambria Math"/>
                                              </a:rPr>
                                              <m:t>𝑥</m:t>
                                            </m:r>
                                          </m:e>
                                        </m:acc>
                                      </m:e>
                                    </m:d>
                                  </m:e>
                                </m:nary>
                              </m:e>
                              <m:sup>
                                <m:r>
                                  <a:rPr lang="en-US" sz="1200" i="1" dirty="0">
                                    <a:latin typeface="Cambria Math"/>
                                  </a:rPr>
                                  <m:t>2</m:t>
                                </m:r>
                              </m:sup>
                            </m:sSup>
                          </m:num>
                          <m:den>
                            <m:r>
                              <a:rPr lang="en-US" sz="1200" i="1" dirty="0">
                                <a:latin typeface="Cambria Math"/>
                              </a:rPr>
                              <m:t>𝑛</m:t>
                            </m:r>
                            <m:r>
                              <a:rPr lang="en-US" sz="1200" i="1" dirty="0">
                                <a:latin typeface="Cambria Math"/>
                              </a:rPr>
                              <m:t>−1</m:t>
                            </m:r>
                          </m:den>
                        </m:f>
                      </m:e>
                    </m:rad>
                  </m:oMath>
                </a14:m>
                <a:r>
                  <a:rPr lang="en-US" sz="1200" dirty="0"/>
                  <a:t> = 4.36</a:t>
                </a:r>
              </a:p>
              <a:p>
                <a:pPr marL="171450" indent="-171450">
                  <a:lnSpc>
                    <a:spcPct val="150000"/>
                  </a:lnSpc>
                  <a:buFont typeface="Arial" panose="020B0604020202020204" pitchFamily="34" charset="0"/>
                  <a:buChar char="•"/>
                </a:pPr>
                <a14:m>
                  <m:oMath xmlns:m="http://schemas.openxmlformats.org/officeDocument/2006/math">
                    <m:sSub>
                      <m:sSubPr>
                        <m:ctrlPr>
                          <a:rPr lang="en-US" sz="1200" i="1">
                            <a:latin typeface="Cambria Math" panose="02040503050406030204" pitchFamily="18" charset="0"/>
                          </a:rPr>
                        </m:ctrlPr>
                      </m:sSubPr>
                      <m:e>
                        <m:r>
                          <a:rPr lang="en-US" sz="1200" i="1">
                            <a:latin typeface="Cambria Math"/>
                          </a:rPr>
                          <m:t>𝑠</m:t>
                        </m:r>
                      </m:e>
                      <m:sub>
                        <m:r>
                          <a:rPr lang="en-US" sz="1200" b="0" i="1" smtClean="0">
                            <a:latin typeface="Cambria Math"/>
                          </a:rPr>
                          <m:t>𝑦</m:t>
                        </m:r>
                      </m:sub>
                    </m:sSub>
                    <m:r>
                      <m:rPr>
                        <m:nor/>
                      </m:rPr>
                      <a:rPr lang="en-US" sz="1200" dirty="0"/>
                      <m:t>=</m:t>
                    </m:r>
                    <m:rad>
                      <m:radPr>
                        <m:degHide m:val="on"/>
                        <m:ctrlPr>
                          <a:rPr lang="en-US" sz="1200" i="1">
                            <a:latin typeface="Cambria Math" panose="02040503050406030204" pitchFamily="18" charset="0"/>
                          </a:rPr>
                        </m:ctrlPr>
                      </m:radPr>
                      <m:deg/>
                      <m:e>
                        <m:f>
                          <m:fPr>
                            <m:ctrlPr>
                              <a:rPr lang="en-US" sz="1200" i="1" dirty="0">
                                <a:latin typeface="Cambria Math" panose="02040503050406030204" pitchFamily="18" charset="0"/>
                              </a:rPr>
                            </m:ctrlPr>
                          </m:fPr>
                          <m:num>
                            <m:sSup>
                              <m:sSupPr>
                                <m:ctrlPr>
                                  <a:rPr lang="en-US" sz="1200" i="1" dirty="0">
                                    <a:latin typeface="Cambria Math" panose="02040503050406030204" pitchFamily="18" charset="0"/>
                                  </a:rPr>
                                </m:ctrlPr>
                              </m:sSupPr>
                              <m:e>
                                <m:nary>
                                  <m:naryPr>
                                    <m:chr m:val="∑"/>
                                    <m:subHide m:val="on"/>
                                    <m:supHide m:val="on"/>
                                    <m:ctrlPr>
                                      <a:rPr lang="en-US" sz="1200" i="1" dirty="0">
                                        <a:latin typeface="Cambria Math" panose="02040503050406030204" pitchFamily="18" charset="0"/>
                                      </a:rPr>
                                    </m:ctrlPr>
                                  </m:naryPr>
                                  <m:sub/>
                                  <m:sup/>
                                  <m:e>
                                    <m:d>
                                      <m:dPr>
                                        <m:ctrlPr>
                                          <a:rPr lang="en-US" sz="1200" i="1" dirty="0">
                                            <a:latin typeface="Cambria Math" panose="02040503050406030204" pitchFamily="18" charset="0"/>
                                          </a:rPr>
                                        </m:ctrlPr>
                                      </m:dPr>
                                      <m:e>
                                        <m:sSub>
                                          <m:sSubPr>
                                            <m:ctrlPr>
                                              <a:rPr lang="en-US" sz="1200" i="1" dirty="0">
                                                <a:latin typeface="Cambria Math" panose="02040503050406030204" pitchFamily="18" charset="0"/>
                                              </a:rPr>
                                            </m:ctrlPr>
                                          </m:sSubPr>
                                          <m:e>
                                            <m:r>
                                              <a:rPr lang="en-US" sz="1200" b="0" i="1" dirty="0" smtClean="0">
                                                <a:latin typeface="Cambria Math"/>
                                              </a:rPr>
                                              <m:t>𝑦</m:t>
                                            </m:r>
                                          </m:e>
                                          <m:sub>
                                            <m:r>
                                              <a:rPr lang="en-US" sz="1200" i="1" dirty="0">
                                                <a:latin typeface="Cambria Math"/>
                                              </a:rPr>
                                              <m:t>𝑖</m:t>
                                            </m:r>
                                          </m:sub>
                                        </m:sSub>
                                        <m:r>
                                          <a:rPr lang="en-US" sz="1200" i="1" dirty="0">
                                            <a:latin typeface="Cambria Math"/>
                                          </a:rPr>
                                          <m:t>−</m:t>
                                        </m:r>
                                        <m:acc>
                                          <m:accPr>
                                            <m:chr m:val="̅"/>
                                            <m:ctrlPr>
                                              <a:rPr lang="en-US" sz="1200" i="1" dirty="0">
                                                <a:latin typeface="Cambria Math" panose="02040503050406030204" pitchFamily="18" charset="0"/>
                                              </a:rPr>
                                            </m:ctrlPr>
                                          </m:accPr>
                                          <m:e>
                                            <m:r>
                                              <a:rPr lang="en-US" sz="1200" b="0" i="1" dirty="0" smtClean="0">
                                                <a:latin typeface="Cambria Math"/>
                                              </a:rPr>
                                              <m:t>𝑦</m:t>
                                            </m:r>
                                          </m:e>
                                        </m:acc>
                                      </m:e>
                                    </m:d>
                                  </m:e>
                                </m:nary>
                              </m:e>
                              <m:sup>
                                <m:r>
                                  <a:rPr lang="en-US" sz="1200" i="1" dirty="0">
                                    <a:latin typeface="Cambria Math"/>
                                  </a:rPr>
                                  <m:t>2</m:t>
                                </m:r>
                              </m:sup>
                            </m:sSup>
                          </m:num>
                          <m:den>
                            <m:r>
                              <a:rPr lang="en-US" sz="1200" i="1" dirty="0">
                                <a:latin typeface="Cambria Math"/>
                              </a:rPr>
                              <m:t>𝑛</m:t>
                            </m:r>
                            <m:r>
                              <a:rPr lang="en-US" sz="1200" i="1" dirty="0">
                                <a:latin typeface="Cambria Math"/>
                              </a:rPr>
                              <m:t>−1</m:t>
                            </m:r>
                          </m:den>
                        </m:f>
                      </m:e>
                    </m:rad>
                  </m:oMath>
                </a14:m>
                <a:r>
                  <a:rPr lang="en-US" sz="1200" dirty="0"/>
                  <a:t> =</a:t>
                </a:r>
                <a:r>
                  <a:rPr lang="en-US" sz="1200" baseline="0" dirty="0"/>
                  <a:t> 3.15</a:t>
                </a:r>
                <a:endParaRPr lang="en-US" dirty="0"/>
              </a:p>
            </p:txBody>
          </p:sp>
        </mc:Choice>
        <mc:Fallback xmlns="">
          <p:sp>
            <p:nvSpPr>
              <p:cNvPr id="3" name="Notes Placeholder 2"/>
              <p:cNvSpPr>
                <a:spLocks noGrp="1"/>
              </p:cNvSpPr>
              <p:nvPr>
                <p:ph type="body" idx="1"/>
              </p:nvPr>
            </p:nvSpPr>
            <p:spPr/>
            <p:txBody>
              <a:bodyPr/>
              <a:lstStyle/>
              <a:p>
                <a:r>
                  <a:rPr lang="en-US" sz="1200" dirty="0" smtClean="0"/>
                  <a:t>The standard</a:t>
                </a:r>
                <a:r>
                  <a:rPr lang="en-US" sz="1200" baseline="0" dirty="0" smtClean="0"/>
                  <a:t> deviations for </a:t>
                </a:r>
                <a:r>
                  <a:rPr lang="en-US" sz="1200" i="1" baseline="0" dirty="0" smtClean="0">
                    <a:latin typeface="Times New Roman" pitchFamily="18" charset="0"/>
                    <a:cs typeface="Times New Roman" pitchFamily="18" charset="0"/>
                  </a:rPr>
                  <a:t>x</a:t>
                </a:r>
                <a:r>
                  <a:rPr lang="en-US" sz="1200" baseline="0" dirty="0" smtClean="0"/>
                  <a:t> and </a:t>
                </a:r>
                <a:r>
                  <a:rPr lang="en-US" sz="1200" i="1" baseline="0" dirty="0" smtClean="0"/>
                  <a:t>y</a:t>
                </a:r>
                <a:r>
                  <a:rPr lang="en-US" sz="1200" baseline="0" dirty="0" smtClean="0"/>
                  <a:t> are computed as,</a:t>
                </a:r>
              </a:p>
              <a:p>
                <a:r>
                  <a:rPr lang="en-US" sz="1200" i="0" smtClean="0">
                    <a:latin typeface="Cambria Math"/>
                  </a:rPr>
                  <a:t>〖</a:t>
                </a:r>
                <a:r>
                  <a:rPr lang="en-US" sz="1200" b="0" i="0" smtClean="0">
                    <a:latin typeface="Cambria Math"/>
                  </a:rPr>
                  <a:t> </a:t>
                </a:r>
                <a:r>
                  <a:rPr lang="en-US" sz="1200" i="0">
                    <a:latin typeface="Cambria Math"/>
                  </a:rPr>
                  <a:t>𝑠</a:t>
                </a:r>
                <a:r>
                  <a:rPr lang="en-US" sz="1200" i="0" smtClean="0">
                    <a:latin typeface="Cambria Math"/>
                  </a:rPr>
                  <a:t>〗_</a:t>
                </a:r>
                <a:r>
                  <a:rPr lang="en-US" sz="1200" i="0">
                    <a:latin typeface="Cambria Math"/>
                  </a:rPr>
                  <a:t>𝑥</a:t>
                </a:r>
                <a:r>
                  <a:rPr lang="en-US" sz="1200" i="0" dirty="0">
                    <a:latin typeface="Cambria Math"/>
                  </a:rPr>
                  <a:t> "=</a:t>
                </a:r>
                <a:r>
                  <a:rPr lang="en-US" sz="1200" i="0">
                    <a:latin typeface="Cambria Math"/>
                  </a:rPr>
                  <a:t>" √(</a:t>
                </a:r>
                <a:r>
                  <a:rPr lang="en-US" sz="1200" i="0" dirty="0">
                    <a:latin typeface="Cambria Math"/>
                  </a:rPr>
                  <a:t>∑▒(𝑥_𝑖−𝑥 ̅ ) ^2/(𝑛−1)</a:t>
                </a:r>
                <a:r>
                  <a:rPr lang="en-US" sz="1200" i="0">
                    <a:latin typeface="Cambria Math"/>
                  </a:rPr>
                  <a:t>)</a:t>
                </a:r>
                <a:r>
                  <a:rPr lang="en-US" sz="1200" dirty="0" smtClean="0"/>
                  <a:t> = </a:t>
                </a:r>
                <a:r>
                  <a:rPr lang="en-US" sz="1200" i="0" smtClean="0">
                    <a:latin typeface="Cambria Math"/>
                  </a:rPr>
                  <a:t>√(</a:t>
                </a:r>
                <a:r>
                  <a:rPr lang="en-US" sz="1200" b="0" i="0" smtClean="0">
                    <a:latin typeface="Cambria Math"/>
                  </a:rPr>
                  <a:t>20/9)=1.49</a:t>
                </a:r>
                <a:endParaRPr lang="en-US" sz="1200" dirty="0" smtClean="0"/>
              </a:p>
              <a:p>
                <a:r>
                  <a:rPr lang="en-US" sz="1200" i="0">
                    <a:latin typeface="Cambria Math"/>
                  </a:rPr>
                  <a:t>𝑠_</a:t>
                </a:r>
                <a:r>
                  <a:rPr lang="en-US" sz="1200" b="0" i="0" smtClean="0">
                    <a:latin typeface="Cambria Math"/>
                  </a:rPr>
                  <a:t>𝑦</a:t>
                </a:r>
                <a:r>
                  <a:rPr lang="en-US" sz="1200" b="0" i="0" dirty="0">
                    <a:latin typeface="Cambria Math"/>
                  </a:rPr>
                  <a:t> "</a:t>
                </a:r>
                <a:r>
                  <a:rPr lang="en-US" sz="1200" i="0" dirty="0">
                    <a:latin typeface="Cambria Math"/>
                  </a:rPr>
                  <a:t>=</a:t>
                </a:r>
                <a:r>
                  <a:rPr lang="en-US" sz="1200" i="0">
                    <a:latin typeface="Cambria Math"/>
                  </a:rPr>
                  <a:t>" √(</a:t>
                </a:r>
                <a:r>
                  <a:rPr lang="en-US" sz="1200" i="0" dirty="0">
                    <a:latin typeface="Cambria Math"/>
                  </a:rPr>
                  <a:t>∑</a:t>
                </a:r>
                <a:r>
                  <a:rPr lang="en-US" sz="1200" b="0" i="0" dirty="0" smtClean="0">
                    <a:latin typeface="Cambria Math"/>
                  </a:rPr>
                  <a:t>▒</a:t>
                </a:r>
                <a:r>
                  <a:rPr lang="en-US" sz="1200" b="0" i="0" dirty="0">
                    <a:latin typeface="Cambria Math"/>
                  </a:rPr>
                  <a:t>(</a:t>
                </a:r>
                <a:r>
                  <a:rPr lang="en-US" sz="1200" b="0" i="0" dirty="0" smtClean="0">
                    <a:latin typeface="Cambria Math"/>
                  </a:rPr>
                  <a:t>𝑦</a:t>
                </a:r>
                <a:r>
                  <a:rPr lang="en-US" sz="1200" b="0" i="0" dirty="0">
                    <a:latin typeface="Cambria Math"/>
                  </a:rPr>
                  <a:t>_</a:t>
                </a:r>
                <a:r>
                  <a:rPr lang="en-US" sz="1200" i="0" dirty="0">
                    <a:latin typeface="Cambria Math"/>
                  </a:rPr>
                  <a:t>𝑖−</a:t>
                </a:r>
                <a:r>
                  <a:rPr lang="en-US" sz="1200" b="0" i="0" dirty="0" smtClean="0">
                    <a:latin typeface="Cambria Math"/>
                  </a:rPr>
                  <a:t>𝑦</a:t>
                </a:r>
                <a:r>
                  <a:rPr lang="en-US" sz="1200" b="0" i="0" dirty="0">
                    <a:latin typeface="Cambria Math"/>
                  </a:rPr>
                  <a:t> ̅</a:t>
                </a:r>
                <a:r>
                  <a:rPr lang="en-US" sz="1200" b="0" i="0" dirty="0" smtClean="0">
                    <a:latin typeface="Cambria Math"/>
                  </a:rPr>
                  <a:t> ) </a:t>
                </a:r>
                <a:r>
                  <a:rPr lang="en-US" sz="1200" b="0" i="0" dirty="0">
                    <a:latin typeface="Cambria Math"/>
                  </a:rPr>
                  <a:t>^</a:t>
                </a:r>
                <a:r>
                  <a:rPr lang="en-US" sz="1200" i="0" dirty="0">
                    <a:latin typeface="Cambria Math"/>
                  </a:rPr>
                  <a:t>2/(𝑛−1)</a:t>
                </a:r>
                <a:r>
                  <a:rPr lang="en-US" sz="1200" i="0">
                    <a:latin typeface="Cambria Math"/>
                  </a:rPr>
                  <a:t>)</a:t>
                </a:r>
                <a:r>
                  <a:rPr lang="en-US" sz="1200" dirty="0"/>
                  <a:t> = </a:t>
                </a:r>
                <a:r>
                  <a:rPr lang="en-US" sz="1200" i="0">
                    <a:latin typeface="Cambria Math"/>
                  </a:rPr>
                  <a:t>√(</a:t>
                </a:r>
                <a:r>
                  <a:rPr lang="en-US" sz="1200" b="0" i="0" smtClean="0">
                    <a:latin typeface="Cambria Math"/>
                  </a:rPr>
                  <a:t>566</a:t>
                </a:r>
                <a:r>
                  <a:rPr lang="en-US" sz="1200" b="0" i="0">
                    <a:latin typeface="Cambria Math"/>
                  </a:rPr>
                  <a:t>/</a:t>
                </a:r>
                <a:r>
                  <a:rPr lang="en-US" sz="1200" i="0">
                    <a:latin typeface="Cambria Math"/>
                  </a:rPr>
                  <a:t>9)=</a:t>
                </a:r>
                <a:r>
                  <a:rPr lang="en-US" sz="1200" b="0" i="0" smtClean="0">
                    <a:latin typeface="Cambria Math"/>
                  </a:rPr>
                  <a:t>7.93</a:t>
                </a:r>
                <a:endParaRPr lang="en-US" dirty="0"/>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57</a:t>
            </a:fld>
            <a:endParaRPr lang="en-US" dirty="0"/>
          </a:p>
        </p:txBody>
      </p:sp>
    </p:spTree>
    <p:extLst>
      <p:ext uri="{BB962C8B-B14F-4D97-AF65-F5344CB8AC3E}">
        <p14:creationId xmlns:p14="http://schemas.microsoft.com/office/powerpoint/2010/main" val="115908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Example: </a:t>
            </a:r>
          </a:p>
          <a:p>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Cross-sectional data: The data in Table 2.1 is cross-sectional because it describes the 30 companies that comprise the Dow at the same point in time (April 2013).</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7</a:t>
            </a:fld>
            <a:endParaRPr lang="en-US" dirty="0"/>
          </a:p>
        </p:txBody>
      </p:sp>
    </p:spTree>
    <p:extLst>
      <p:ext uri="{BB962C8B-B14F-4D97-AF65-F5344CB8AC3E}">
        <p14:creationId xmlns:p14="http://schemas.microsoft.com/office/powerpoint/2010/main" val="1797879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scatter diagram in Figure 2.26 shows the relationship between the amount spent by a small retail store for environmental control (heating and cooling) and the daily high outside temperature over 100 days.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sample correlation coefficient for these data is </a:t>
                </a:r>
                <a:r>
                  <a:rPr lang="en-US" sz="1200" b="0" i="1" u="none" strike="noStrike" kern="1200" baseline="0" dirty="0">
                    <a:solidFill>
                      <a:schemeClr val="tx1"/>
                    </a:solidFill>
                    <a:latin typeface="+mn-lt"/>
                    <a:ea typeface="+mn-ea"/>
                    <a:cs typeface="+mn-cs"/>
                  </a:rPr>
                  <a:t>r</a:t>
                </a:r>
                <a:r>
                  <a:rPr lang="en-US" sz="1200" b="0" i="1" u="none" strike="noStrike" kern="1200" baseline="-25000" dirty="0">
                    <a:solidFill>
                      <a:schemeClr val="tx1"/>
                    </a:solidFill>
                    <a:latin typeface="+mn-lt"/>
                    <a:ea typeface="+mn-ea"/>
                    <a:cs typeface="+mn-cs"/>
                  </a:rPr>
                  <a:t>xy</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Arial"/>
                    <a:ea typeface="+mn-ea"/>
                    <a:cs typeface="Arial"/>
                  </a:rPr>
                  <a:t>–</a:t>
                </a:r>
                <a:r>
                  <a:rPr lang="en-US" sz="1200" b="0" i="0" u="none" strike="noStrike" kern="1200" baseline="0" dirty="0">
                    <a:solidFill>
                      <a:schemeClr val="tx1"/>
                    </a:solidFill>
                    <a:latin typeface="+mn-lt"/>
                    <a:ea typeface="+mn-ea"/>
                    <a:cs typeface="+mn-cs"/>
                  </a:rPr>
                  <a:t>0.007 and indicates that there is no linear relationship between the two variables.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However, Figure 2.26 provides strong visual evidence of a nonlinear relationship.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That is, we can see that as the daily high outside temperature increases, the money spent on environmental control first decreases as less heating is required and then increases as greater cooling is required.</a:t>
                </a:r>
              </a:p>
              <a:p>
                <a:endParaRPr lang="en-US" sz="1200" b="0" i="0" u="none" strike="noStrike" kern="1200" baseline="0" dirty="0">
                  <a:solidFill>
                    <a:schemeClr val="tx1"/>
                  </a:solidFill>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dirty="0" smtClean="0"/>
                  <a:t>The standard</a:t>
                </a:r>
                <a:r>
                  <a:rPr lang="en-US" sz="1200" baseline="0" dirty="0" smtClean="0"/>
                  <a:t> deviations for </a:t>
                </a:r>
                <a:r>
                  <a:rPr lang="en-US" sz="1200" i="1" baseline="0" dirty="0" smtClean="0">
                    <a:latin typeface="Times New Roman" pitchFamily="18" charset="0"/>
                    <a:cs typeface="Times New Roman" pitchFamily="18" charset="0"/>
                  </a:rPr>
                  <a:t>x</a:t>
                </a:r>
                <a:r>
                  <a:rPr lang="en-US" sz="1200" baseline="0" dirty="0" smtClean="0"/>
                  <a:t> and </a:t>
                </a:r>
                <a:r>
                  <a:rPr lang="en-US" sz="1200" i="1" baseline="0" dirty="0" smtClean="0"/>
                  <a:t>y</a:t>
                </a:r>
                <a:r>
                  <a:rPr lang="en-US" sz="1200" baseline="0" dirty="0" smtClean="0"/>
                  <a:t> are computed as,</a:t>
                </a:r>
              </a:p>
              <a:p>
                <a:r>
                  <a:rPr lang="en-US" sz="1200" i="0" smtClean="0">
                    <a:latin typeface="Cambria Math"/>
                  </a:rPr>
                  <a:t>〖</a:t>
                </a:r>
                <a:r>
                  <a:rPr lang="en-US" sz="1200" b="0" i="0" smtClean="0">
                    <a:latin typeface="Cambria Math"/>
                  </a:rPr>
                  <a:t> </a:t>
                </a:r>
                <a:r>
                  <a:rPr lang="en-US" sz="1200" i="0">
                    <a:latin typeface="Cambria Math"/>
                  </a:rPr>
                  <a:t>𝑠</a:t>
                </a:r>
                <a:r>
                  <a:rPr lang="en-US" sz="1200" i="0" smtClean="0">
                    <a:latin typeface="Cambria Math"/>
                  </a:rPr>
                  <a:t>〗_</a:t>
                </a:r>
                <a:r>
                  <a:rPr lang="en-US" sz="1200" i="0">
                    <a:latin typeface="Cambria Math"/>
                  </a:rPr>
                  <a:t>𝑥</a:t>
                </a:r>
                <a:r>
                  <a:rPr lang="en-US" sz="1200" i="0" dirty="0">
                    <a:latin typeface="Cambria Math"/>
                  </a:rPr>
                  <a:t> "=</a:t>
                </a:r>
                <a:r>
                  <a:rPr lang="en-US" sz="1200" i="0">
                    <a:latin typeface="Cambria Math"/>
                  </a:rPr>
                  <a:t>" √(</a:t>
                </a:r>
                <a:r>
                  <a:rPr lang="en-US" sz="1200" i="0" dirty="0">
                    <a:latin typeface="Cambria Math"/>
                  </a:rPr>
                  <a:t>∑▒(𝑥_𝑖−𝑥 ̅ ) ^2/(𝑛−1)</a:t>
                </a:r>
                <a:r>
                  <a:rPr lang="en-US" sz="1200" i="0">
                    <a:latin typeface="Cambria Math"/>
                  </a:rPr>
                  <a:t>)</a:t>
                </a:r>
                <a:r>
                  <a:rPr lang="en-US" sz="1200" dirty="0" smtClean="0"/>
                  <a:t> = </a:t>
                </a:r>
                <a:r>
                  <a:rPr lang="en-US" sz="1200" i="0" smtClean="0">
                    <a:latin typeface="Cambria Math"/>
                  </a:rPr>
                  <a:t>√(</a:t>
                </a:r>
                <a:r>
                  <a:rPr lang="en-US" sz="1200" b="0" i="0" smtClean="0">
                    <a:latin typeface="Cambria Math"/>
                  </a:rPr>
                  <a:t>20/9)=1.49</a:t>
                </a:r>
                <a:endParaRPr lang="en-US" sz="1200" dirty="0" smtClean="0"/>
              </a:p>
              <a:p>
                <a:r>
                  <a:rPr lang="en-US" sz="1200" i="0">
                    <a:latin typeface="Cambria Math"/>
                  </a:rPr>
                  <a:t>𝑠_</a:t>
                </a:r>
                <a:r>
                  <a:rPr lang="en-US" sz="1200" b="0" i="0" smtClean="0">
                    <a:latin typeface="Cambria Math"/>
                  </a:rPr>
                  <a:t>𝑦</a:t>
                </a:r>
                <a:r>
                  <a:rPr lang="en-US" sz="1200" b="0" i="0" dirty="0">
                    <a:latin typeface="Cambria Math"/>
                  </a:rPr>
                  <a:t> "</a:t>
                </a:r>
                <a:r>
                  <a:rPr lang="en-US" sz="1200" i="0" dirty="0">
                    <a:latin typeface="Cambria Math"/>
                  </a:rPr>
                  <a:t>=</a:t>
                </a:r>
                <a:r>
                  <a:rPr lang="en-US" sz="1200" i="0">
                    <a:latin typeface="Cambria Math"/>
                  </a:rPr>
                  <a:t>" √(</a:t>
                </a:r>
                <a:r>
                  <a:rPr lang="en-US" sz="1200" i="0" dirty="0">
                    <a:latin typeface="Cambria Math"/>
                  </a:rPr>
                  <a:t>∑</a:t>
                </a:r>
                <a:r>
                  <a:rPr lang="en-US" sz="1200" b="0" i="0" dirty="0" smtClean="0">
                    <a:latin typeface="Cambria Math"/>
                  </a:rPr>
                  <a:t>▒</a:t>
                </a:r>
                <a:r>
                  <a:rPr lang="en-US" sz="1200" b="0" i="0" dirty="0">
                    <a:latin typeface="Cambria Math"/>
                  </a:rPr>
                  <a:t>(</a:t>
                </a:r>
                <a:r>
                  <a:rPr lang="en-US" sz="1200" b="0" i="0" dirty="0" smtClean="0">
                    <a:latin typeface="Cambria Math"/>
                  </a:rPr>
                  <a:t>𝑦</a:t>
                </a:r>
                <a:r>
                  <a:rPr lang="en-US" sz="1200" b="0" i="0" dirty="0">
                    <a:latin typeface="Cambria Math"/>
                  </a:rPr>
                  <a:t>_</a:t>
                </a:r>
                <a:r>
                  <a:rPr lang="en-US" sz="1200" i="0" dirty="0">
                    <a:latin typeface="Cambria Math"/>
                  </a:rPr>
                  <a:t>𝑖−</a:t>
                </a:r>
                <a:r>
                  <a:rPr lang="en-US" sz="1200" b="0" i="0" dirty="0" smtClean="0">
                    <a:latin typeface="Cambria Math"/>
                  </a:rPr>
                  <a:t>𝑦</a:t>
                </a:r>
                <a:r>
                  <a:rPr lang="en-US" sz="1200" b="0" i="0" dirty="0">
                    <a:latin typeface="Cambria Math"/>
                  </a:rPr>
                  <a:t> ̅</a:t>
                </a:r>
                <a:r>
                  <a:rPr lang="en-US" sz="1200" b="0" i="0" dirty="0" smtClean="0">
                    <a:latin typeface="Cambria Math"/>
                  </a:rPr>
                  <a:t> ) </a:t>
                </a:r>
                <a:r>
                  <a:rPr lang="en-US" sz="1200" b="0" i="0" dirty="0">
                    <a:latin typeface="Cambria Math"/>
                  </a:rPr>
                  <a:t>^</a:t>
                </a:r>
                <a:r>
                  <a:rPr lang="en-US" sz="1200" i="0" dirty="0">
                    <a:latin typeface="Cambria Math"/>
                  </a:rPr>
                  <a:t>2/(𝑛−1)</a:t>
                </a:r>
                <a:r>
                  <a:rPr lang="en-US" sz="1200" i="0">
                    <a:latin typeface="Cambria Math"/>
                  </a:rPr>
                  <a:t>)</a:t>
                </a:r>
                <a:r>
                  <a:rPr lang="en-US" sz="1200" dirty="0"/>
                  <a:t> = </a:t>
                </a:r>
                <a:r>
                  <a:rPr lang="en-US" sz="1200" i="0">
                    <a:latin typeface="Cambria Math"/>
                  </a:rPr>
                  <a:t>√(</a:t>
                </a:r>
                <a:r>
                  <a:rPr lang="en-US" sz="1200" b="0" i="0" smtClean="0">
                    <a:latin typeface="Cambria Math"/>
                  </a:rPr>
                  <a:t>566</a:t>
                </a:r>
                <a:r>
                  <a:rPr lang="en-US" sz="1200" b="0" i="0">
                    <a:latin typeface="Cambria Math"/>
                  </a:rPr>
                  <a:t>/</a:t>
                </a:r>
                <a:r>
                  <a:rPr lang="en-US" sz="1200" i="0">
                    <a:latin typeface="Cambria Math"/>
                  </a:rPr>
                  <a:t>9)=</a:t>
                </a:r>
                <a:r>
                  <a:rPr lang="en-US" sz="1200" b="0" i="0" smtClean="0">
                    <a:latin typeface="Cambria Math"/>
                  </a:rPr>
                  <a:t>7.93</a:t>
                </a:r>
                <a:endParaRPr lang="en-US" dirty="0"/>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58</a:t>
            </a:fld>
            <a:endParaRPr lang="en-US" dirty="0"/>
          </a:p>
        </p:txBody>
      </p:sp>
    </p:spTree>
    <p:extLst>
      <p:ext uri="{BB962C8B-B14F-4D97-AF65-F5344CB8AC3E}">
        <p14:creationId xmlns:p14="http://schemas.microsoft.com/office/powerpoint/2010/main" val="1159085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We have already obtained the value</a:t>
                </a:r>
                <a:r>
                  <a:rPr lang="en-US" sz="1200" baseline="0" dirty="0" smtClean="0"/>
                  <a:t> of </a:t>
                </a:r>
                <a:r>
                  <a:rPr lang="en-US" i="0">
                    <a:latin typeface="Cambria Math"/>
                  </a:rPr>
                  <a:t>𝑠</a:t>
                </a:r>
                <a:r>
                  <a:rPr lang="en-US" i="0" smtClean="0">
                    <a:latin typeface="Cambria Math" panose="02040503050406030204" pitchFamily="18" charset="0"/>
                  </a:rPr>
                  <a:t>_</a:t>
                </a:r>
                <a:r>
                  <a:rPr lang="en-US" i="0">
                    <a:latin typeface="Cambria Math"/>
                  </a:rPr>
                  <a:t>𝑥𝑦</a:t>
                </a:r>
                <a:r>
                  <a:rPr lang="en-US" sz="1200" dirty="0" smtClean="0"/>
                  <a:t> as 12.8.</a:t>
                </a:r>
              </a:p>
              <a:p>
                <a:pPr marL="171450" indent="-171450">
                  <a:lnSpc>
                    <a:spcPct val="150000"/>
                  </a:lnSpc>
                  <a:buFont typeface="Arial" panose="020B0604020202020204" pitchFamily="34" charset="0"/>
                  <a:buChar char="•"/>
                </a:pPr>
                <a:r>
                  <a:rPr lang="en-US" sz="1200" b="0" i="0" u="none" strike="noStrike" kern="1200" baseline="0" dirty="0" smtClean="0">
                    <a:solidFill>
                      <a:schemeClr val="tx1"/>
                    </a:solidFill>
                    <a:ea typeface="+mn-ea"/>
                    <a:cs typeface="+mn-cs"/>
                  </a:rPr>
                  <a:t>Using data in Table 2.14, we can compute sample standard deviations for </a:t>
                </a:r>
                <a:r>
                  <a:rPr lang="en-US" sz="1200" b="0" i="1" u="none" strike="noStrike" kern="1200" baseline="0" dirty="0" smtClean="0">
                    <a:solidFill>
                      <a:schemeClr val="tx1"/>
                    </a:solidFill>
                    <a:ea typeface="+mn-ea"/>
                    <a:cs typeface="+mn-cs"/>
                  </a:rPr>
                  <a:t>x </a:t>
                </a:r>
                <a:r>
                  <a:rPr lang="en-US" sz="1200" b="0" i="0" u="none" strike="noStrike" kern="1200" baseline="0" dirty="0" smtClean="0">
                    <a:solidFill>
                      <a:schemeClr val="tx1"/>
                    </a:solidFill>
                    <a:ea typeface="+mn-ea"/>
                    <a:cs typeface="+mn-cs"/>
                  </a:rPr>
                  <a:t>and </a:t>
                </a:r>
                <a:r>
                  <a:rPr lang="en-US" sz="1200" b="0" i="1" u="none" strike="noStrike" kern="1200" baseline="0" dirty="0" smtClean="0">
                    <a:solidFill>
                      <a:schemeClr val="tx1"/>
                    </a:solidFill>
                    <a:ea typeface="+mn-ea"/>
                    <a:cs typeface="+mn-cs"/>
                  </a:rPr>
                  <a:t>y</a:t>
                </a:r>
                <a:r>
                  <a:rPr lang="en-US" sz="1200" b="0" i="0" u="none" strike="noStrike" kern="1200" baseline="0" dirty="0" smtClean="0">
                    <a:solidFill>
                      <a:schemeClr val="tx1"/>
                    </a:solidFill>
                    <a:ea typeface="+mn-ea"/>
                    <a:cs typeface="+mn-cs"/>
                  </a:rPr>
                  <a:t>.</a:t>
                </a:r>
              </a:p>
              <a:p>
                <a:pPr marL="171450" indent="-171450">
                  <a:lnSpc>
                    <a:spcPct val="150000"/>
                  </a:lnSpc>
                  <a:buFont typeface="Arial" panose="020B0604020202020204" pitchFamily="34" charset="0"/>
                  <a:buChar char="•"/>
                </a:pPr>
                <a:r>
                  <a:rPr lang="en-US" sz="1200" i="0" smtClean="0">
                    <a:latin typeface="Cambria Math" panose="02040503050406030204" pitchFamily="18" charset="0"/>
                  </a:rPr>
                  <a:t>〖</a:t>
                </a:r>
                <a:r>
                  <a:rPr lang="en-US" sz="1200" b="0" i="0" smtClean="0">
                    <a:latin typeface="Cambria Math"/>
                  </a:rPr>
                  <a:t> </a:t>
                </a:r>
                <a:r>
                  <a:rPr lang="en-US" sz="1200" i="0">
                    <a:latin typeface="Cambria Math"/>
                  </a:rPr>
                  <a:t>𝑠</a:t>
                </a:r>
                <a:r>
                  <a:rPr lang="en-US" sz="1200" i="0" smtClean="0">
                    <a:latin typeface="Cambria Math" panose="02040503050406030204" pitchFamily="18" charset="0"/>
                  </a:rPr>
                  <a:t>〗_</a:t>
                </a:r>
                <a:r>
                  <a:rPr lang="en-US" sz="1200" i="0">
                    <a:latin typeface="Cambria Math"/>
                  </a:rPr>
                  <a:t>𝑥</a:t>
                </a:r>
                <a:r>
                  <a:rPr lang="en-US" sz="1200" i="0" dirty="0">
                    <a:latin typeface="Cambria Math"/>
                  </a:rPr>
                  <a:t> "</a:t>
                </a:r>
                <a:r>
                  <a:rPr lang="en-US" sz="1200" i="0" dirty="0">
                    <a:latin typeface="Cambria Math" panose="02040503050406030204" pitchFamily="18" charset="0"/>
                  </a:rPr>
                  <a:t>=</a:t>
                </a:r>
                <a:r>
                  <a:rPr lang="en-US" sz="1200" i="0">
                    <a:latin typeface="Cambria Math" panose="02040503050406030204" pitchFamily="18" charset="0"/>
                  </a:rPr>
                  <a:t>" √(</a:t>
                </a:r>
                <a:r>
                  <a:rPr lang="en-US" sz="1200" i="0" dirty="0">
                    <a:latin typeface="Cambria Math" panose="02040503050406030204" pitchFamily="18" charset="0"/>
                  </a:rPr>
                  <a:t>∑▒(</a:t>
                </a:r>
                <a:r>
                  <a:rPr lang="en-US" sz="1200" i="0" dirty="0">
                    <a:latin typeface="Cambria Math"/>
                  </a:rPr>
                  <a:t>𝑥</a:t>
                </a:r>
                <a:r>
                  <a:rPr lang="en-US" sz="1200" i="0" dirty="0">
                    <a:latin typeface="Cambria Math" panose="02040503050406030204" pitchFamily="18" charset="0"/>
                  </a:rPr>
                  <a:t>_</a:t>
                </a:r>
                <a:r>
                  <a:rPr lang="en-US" sz="1200" i="0" dirty="0">
                    <a:latin typeface="Cambria Math"/>
                  </a:rPr>
                  <a:t>𝑖−𝑥</a:t>
                </a:r>
                <a:r>
                  <a:rPr lang="en-US" sz="1200" i="0" dirty="0">
                    <a:latin typeface="Cambria Math" panose="02040503050406030204" pitchFamily="18" charset="0"/>
                  </a:rPr>
                  <a:t> ̅ ) ^</a:t>
                </a:r>
                <a:r>
                  <a:rPr lang="en-US" sz="1200" i="0" dirty="0">
                    <a:latin typeface="Cambria Math"/>
                  </a:rPr>
                  <a:t>2</a:t>
                </a:r>
                <a:r>
                  <a:rPr lang="en-US" sz="1200" i="0" dirty="0">
                    <a:latin typeface="Cambria Math" panose="02040503050406030204" pitchFamily="18" charset="0"/>
                  </a:rPr>
                  <a:t>/(</a:t>
                </a:r>
                <a:r>
                  <a:rPr lang="en-US" sz="1200" i="0" dirty="0">
                    <a:latin typeface="Cambria Math"/>
                  </a:rPr>
                  <a:t>𝑛−1</a:t>
                </a:r>
                <a:r>
                  <a:rPr lang="en-US" sz="1200" i="0" dirty="0">
                    <a:latin typeface="Cambria Math" panose="02040503050406030204" pitchFamily="18" charset="0"/>
                  </a:rPr>
                  <a:t>)</a:t>
                </a:r>
                <a:r>
                  <a:rPr lang="en-US" sz="1200" i="0">
                    <a:latin typeface="Cambria Math" panose="02040503050406030204" pitchFamily="18" charset="0"/>
                  </a:rPr>
                  <a:t>)</a:t>
                </a:r>
                <a:r>
                  <a:rPr lang="en-US" sz="1200" dirty="0" smtClean="0"/>
                  <a:t> = 4.36</a:t>
                </a:r>
              </a:p>
              <a:p>
                <a:pPr marL="171450" indent="-171450">
                  <a:lnSpc>
                    <a:spcPct val="150000"/>
                  </a:lnSpc>
                  <a:buFont typeface="Arial" panose="020B0604020202020204" pitchFamily="34" charset="0"/>
                  <a:buChar char="•"/>
                </a:pPr>
                <a:r>
                  <a:rPr lang="en-US" sz="1200" i="0">
                    <a:latin typeface="Cambria Math"/>
                  </a:rPr>
                  <a:t>𝑠</a:t>
                </a:r>
                <a:r>
                  <a:rPr lang="en-US" sz="1200" i="0">
                    <a:latin typeface="Cambria Math" panose="02040503050406030204" pitchFamily="18" charset="0"/>
                  </a:rPr>
                  <a:t>_</a:t>
                </a:r>
                <a:r>
                  <a:rPr lang="en-US" sz="1200" b="0" i="0" smtClean="0">
                    <a:latin typeface="Cambria Math"/>
                  </a:rPr>
                  <a:t>𝑦</a:t>
                </a:r>
                <a:r>
                  <a:rPr lang="en-US" sz="1200" b="0" i="0" dirty="0">
                    <a:latin typeface="Cambria Math"/>
                  </a:rPr>
                  <a:t> "</a:t>
                </a:r>
                <a:r>
                  <a:rPr lang="en-US" sz="1200" i="0" dirty="0">
                    <a:latin typeface="Cambria Math" panose="02040503050406030204" pitchFamily="18" charset="0"/>
                  </a:rPr>
                  <a:t>=</a:t>
                </a:r>
                <a:r>
                  <a:rPr lang="en-US" sz="1200" i="0">
                    <a:latin typeface="Cambria Math" panose="02040503050406030204" pitchFamily="18" charset="0"/>
                  </a:rPr>
                  <a:t>" √(</a:t>
                </a:r>
                <a:r>
                  <a:rPr lang="en-US" sz="1200" i="0" dirty="0">
                    <a:latin typeface="Cambria Math" panose="02040503050406030204" pitchFamily="18" charset="0"/>
                  </a:rPr>
                  <a:t>∑</a:t>
                </a:r>
                <a:r>
                  <a:rPr lang="en-US" sz="1200" b="0" i="0" dirty="0" smtClean="0">
                    <a:latin typeface="Cambria Math" panose="02040503050406030204" pitchFamily="18" charset="0"/>
                  </a:rPr>
                  <a:t>▒</a:t>
                </a:r>
                <a:r>
                  <a:rPr lang="en-US" sz="1200" b="0" i="0" dirty="0">
                    <a:latin typeface="Cambria Math" panose="02040503050406030204" pitchFamily="18" charset="0"/>
                  </a:rPr>
                  <a:t>(</a:t>
                </a:r>
                <a:r>
                  <a:rPr lang="en-US" sz="1200" b="0" i="0" dirty="0" smtClean="0">
                    <a:latin typeface="Cambria Math"/>
                  </a:rPr>
                  <a:t>𝑦</a:t>
                </a:r>
                <a:r>
                  <a:rPr lang="en-US" sz="1200" b="0" i="0" dirty="0">
                    <a:latin typeface="Cambria Math" panose="02040503050406030204" pitchFamily="18" charset="0"/>
                  </a:rPr>
                  <a:t>_</a:t>
                </a:r>
                <a:r>
                  <a:rPr lang="en-US" sz="1200" i="0" dirty="0">
                    <a:latin typeface="Cambria Math"/>
                  </a:rPr>
                  <a:t>𝑖−</a:t>
                </a:r>
                <a:r>
                  <a:rPr lang="en-US" sz="1200" b="0" i="0" dirty="0" smtClean="0">
                    <a:latin typeface="Cambria Math"/>
                  </a:rPr>
                  <a:t>𝑦</a:t>
                </a:r>
                <a:r>
                  <a:rPr lang="en-US" sz="1200" b="0" i="0" dirty="0">
                    <a:latin typeface="Cambria Math" panose="02040503050406030204" pitchFamily="18" charset="0"/>
                  </a:rPr>
                  <a:t> ̅</a:t>
                </a:r>
                <a:r>
                  <a:rPr lang="en-US" sz="1200" b="0" i="0" dirty="0" smtClean="0">
                    <a:latin typeface="Cambria Math" panose="02040503050406030204" pitchFamily="18" charset="0"/>
                  </a:rPr>
                  <a:t> ) </a:t>
                </a:r>
                <a:r>
                  <a:rPr lang="en-US" sz="1200" b="0" i="0" dirty="0">
                    <a:latin typeface="Cambria Math" panose="02040503050406030204" pitchFamily="18" charset="0"/>
                  </a:rPr>
                  <a:t>^</a:t>
                </a:r>
                <a:r>
                  <a:rPr lang="en-US" sz="1200" i="0" dirty="0">
                    <a:latin typeface="Cambria Math"/>
                  </a:rPr>
                  <a:t>2</a:t>
                </a:r>
                <a:r>
                  <a:rPr lang="en-US" sz="1200" i="0" dirty="0">
                    <a:latin typeface="Cambria Math" panose="02040503050406030204" pitchFamily="18" charset="0"/>
                  </a:rPr>
                  <a:t>/(</a:t>
                </a:r>
                <a:r>
                  <a:rPr lang="en-US" sz="1200" i="0" dirty="0">
                    <a:latin typeface="Cambria Math"/>
                  </a:rPr>
                  <a:t>𝑛−1</a:t>
                </a:r>
                <a:r>
                  <a:rPr lang="en-US" sz="1200" i="0" dirty="0">
                    <a:latin typeface="Cambria Math" panose="02040503050406030204" pitchFamily="18" charset="0"/>
                  </a:rPr>
                  <a:t>)</a:t>
                </a:r>
                <a:r>
                  <a:rPr lang="en-US" sz="1200" i="0">
                    <a:latin typeface="Cambria Math" panose="02040503050406030204" pitchFamily="18" charset="0"/>
                  </a:rPr>
                  <a:t>)</a:t>
                </a:r>
                <a:r>
                  <a:rPr lang="en-US" sz="1200" dirty="0"/>
                  <a:t> </a:t>
                </a:r>
                <a:r>
                  <a:rPr lang="en-US" sz="1200" dirty="0" smtClean="0"/>
                  <a:t>=</a:t>
                </a:r>
                <a:r>
                  <a:rPr lang="en-US" sz="1200" baseline="0" dirty="0" smtClean="0"/>
                  <a:t> 3.15</a:t>
                </a:r>
                <a:endParaRPr lang="en-US" dirty="0"/>
              </a:p>
            </p:txBody>
          </p:sp>
        </mc:Fallback>
      </mc:AlternateContent>
      <p:sp>
        <p:nvSpPr>
          <p:cNvPr id="4" name="Slide Number Placeholder 3"/>
          <p:cNvSpPr>
            <a:spLocks noGrp="1"/>
          </p:cNvSpPr>
          <p:nvPr>
            <p:ph type="sldNum" sz="quarter" idx="10"/>
          </p:nvPr>
        </p:nvSpPr>
        <p:spPr/>
        <p:txBody>
          <a:bodyPr/>
          <a:lstStyle/>
          <a:p>
            <a:fld id="{54F60B61-172D-4509-B931-6E88C4E54591}" type="slidenum">
              <a:rPr lang="en-US" smtClean="0"/>
              <a:t>59</a:t>
            </a:fld>
            <a:endParaRPr lang="en-US" dirty="0"/>
          </a:p>
        </p:txBody>
      </p:sp>
    </p:spTree>
    <p:extLst>
      <p:ext uri="{BB962C8B-B14F-4D97-AF65-F5344CB8AC3E}">
        <p14:creationId xmlns:p14="http://schemas.microsoft.com/office/powerpoint/2010/main" val="249187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Example: </a:t>
            </a:r>
          </a:p>
          <a:p>
            <a:endParaRPr lang="en-US"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Cross-sectional data: The data in Table 2.1 are cross-sectional because they describe the 30 companies that comprise the Dow at the same point in time (April 2013).</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8</a:t>
            </a:fld>
            <a:endParaRPr lang="en-US" dirty="0"/>
          </a:p>
        </p:txBody>
      </p:sp>
    </p:spTree>
    <p:extLst>
      <p:ext uri="{BB962C8B-B14F-4D97-AF65-F5344CB8AC3E}">
        <p14:creationId xmlns:p14="http://schemas.microsoft.com/office/powerpoint/2010/main" val="167151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sym typeface="Wingdings" panose="05000000000000000000" pitchFamily="2" charset="2"/>
              </a:rPr>
              <a:t>(contd.)</a:t>
            </a:r>
            <a:r>
              <a:rPr lang="en-US" sz="1200" b="0" i="0" u="none" strike="noStrike" kern="1200" baseline="0" dirty="0">
                <a:solidFill>
                  <a:schemeClr val="tx1"/>
                </a:solidFill>
                <a:latin typeface="+mn-lt"/>
                <a:ea typeface="+mn-ea"/>
                <a:cs typeface="+mn-cs"/>
              </a:rPr>
              <a:t> </a:t>
            </a:r>
          </a:p>
          <a:p>
            <a:endParaRPr lang="en-US" sz="1200" b="1"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Time series data: </a:t>
            </a:r>
            <a:r>
              <a:rPr lang="en-US" dirty="0"/>
              <a:t>Figure 2.1 </a:t>
            </a:r>
            <a:r>
              <a:rPr lang="en-US" sz="1200" b="0" i="0" u="none" strike="noStrike" kern="1200" baseline="0" dirty="0">
                <a:solidFill>
                  <a:schemeClr val="tx1"/>
                </a:solidFill>
                <a:latin typeface="+mn-lt"/>
                <a:ea typeface="+mn-ea"/>
                <a:cs typeface="+mn-cs"/>
              </a:rPr>
              <a:t>illustrates that the DJI was near 10,000 in 2002 and climbed to above 14,000 in 2007. However, the financial crisis in 2008 led to a significant decline in the DJI to between 6000 and 7000 by 2009. Since 2009, the DJI has been generally increasing and topped 14,000 in April 2013.</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9</a:t>
            </a:fld>
            <a:endParaRPr lang="en-US" dirty="0"/>
          </a:p>
        </p:txBody>
      </p:sp>
    </p:spTree>
    <p:extLst>
      <p:ext uri="{BB962C8B-B14F-4D97-AF65-F5344CB8AC3E}">
        <p14:creationId xmlns:p14="http://schemas.microsoft.com/office/powerpoint/2010/main" val="179787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Example: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Experimental study: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a pharmaceutical firm is interested in conducting an experiment to learn about how a new drug affects blood pressure, then blood pressure is the variable of interest in the study.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dosage level of the new drug is another variable that is hoped to have a causal effect on blood pressure.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obtain data about the effect of the new drug, researchers select a sample of individuals.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dosage level of the new drug is controlled as different groups of individuals are given different dosage levels.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Before and after the study, data on blood pressure are collected for each group.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Statistical analysis of these experimental data can help determine how the new drug affects blood pressure.</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10</a:t>
            </a:fld>
            <a:endParaRPr lang="en-US" dirty="0"/>
          </a:p>
        </p:txBody>
      </p:sp>
    </p:spTree>
    <p:extLst>
      <p:ext uri="{BB962C8B-B14F-4D97-AF65-F5344CB8AC3E}">
        <p14:creationId xmlns:p14="http://schemas.microsoft.com/office/powerpoint/2010/main" val="179787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Example: (contd.)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Nonexperimental study: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Figure 2.2 shows a customer opinion questionnaire used by Chops City Grill in Naples, Florida.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Note that the customers who fill out the questionnaire are asked to provide ratings for 12 variables, including overall experience, the greeting by hostess, the table visit by the manager, overall service, and so 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response categories of excellent, good, average, fair, and poor provide categorical data that enable Chops City Grill management to maintain high standards for the restaurant’s food and service.</a:t>
            </a:r>
          </a:p>
          <a:p>
            <a:endParaRPr lang="en-US" dirty="0"/>
          </a:p>
          <a:p>
            <a:pPr marL="171450" indent="-171450">
              <a:buFont typeface="Arial" panose="020B0604020202020204" pitchFamily="34" charset="0"/>
              <a:buChar char="•"/>
            </a:pPr>
            <a:r>
              <a:rPr lang="en-US" dirty="0"/>
              <a:t>In some cases, the data needed for a particular application already exist from an experimental or observational study already conducted.</a:t>
            </a:r>
          </a:p>
          <a:p>
            <a:pPr marL="628650" lvl="1" indent="-171450">
              <a:buFont typeface="Arial" panose="020B0604020202020204" pitchFamily="34" charset="0"/>
              <a:buChar char="•"/>
            </a:pPr>
            <a:r>
              <a:rPr lang="en-US" dirty="0"/>
              <a:t>Companies maintain a variety of databases about their employees, customers, and business operations.</a:t>
            </a: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11</a:t>
            </a:fld>
            <a:endParaRPr lang="en-US" dirty="0"/>
          </a:p>
        </p:txBody>
      </p:sp>
    </p:spTree>
    <p:extLst>
      <p:ext uri="{BB962C8B-B14F-4D97-AF65-F5344CB8AC3E}">
        <p14:creationId xmlns:p14="http://schemas.microsoft.com/office/powerpoint/2010/main" val="1797879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676400"/>
            <a:ext cx="3810000" cy="1600200"/>
          </a:xfrm>
        </p:spPr>
        <p:txBody>
          <a:bodyPr>
            <a:noAutofit/>
          </a:bodyPr>
          <a:lstStyle>
            <a:lvl1pPr algn="ctr">
              <a:defRPr sz="4000">
                <a:solidFill>
                  <a:schemeClr val="tx1"/>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5257800" y="3505200"/>
            <a:ext cx="3255818" cy="2057400"/>
          </a:xfrm>
          <a:prstGeom prst="rect">
            <a:avLst/>
          </a:prstGeom>
        </p:spPr>
        <p:txBody>
          <a:bodyPr anchor="t" anchorCtr="0">
            <a:normAutofit/>
          </a:bodyPr>
          <a:lstStyle>
            <a:lvl1pPr marL="0" indent="0" algn="ctr">
              <a:buNone/>
              <a:defRPr lang="en-US" sz="3000" kern="1200" dirty="0">
                <a:solidFill>
                  <a:schemeClr val="tx1">
                    <a:lumMod val="85000"/>
                    <a:lumOff val="15000"/>
                  </a:schemeClr>
                </a:solidFill>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44929146-C5B4-42F5-8C3B-7F4A6F1F82A7}"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738" y="228600"/>
            <a:ext cx="4227062" cy="5401246"/>
          </a:xfrm>
          <a:prstGeom prst="rect">
            <a:avLst/>
          </a:prstGeom>
        </p:spPr>
      </p:pic>
      <p:sp>
        <p:nvSpPr>
          <p:cNvPr id="10" name="Title 1">
            <a:extLst>
              <a:ext uri="{FF2B5EF4-FFF2-40B4-BE49-F238E27FC236}">
                <a16:creationId xmlns:a16="http://schemas.microsoft.com/office/drawing/2014/main" id="{EB79E506-E7CF-406E-9598-83FB14EA96AC}"/>
              </a:ext>
            </a:extLst>
          </p:cNvPr>
          <p:cNvSpPr txBox="1">
            <a:spLocks/>
          </p:cNvSpPr>
          <p:nvPr userDrawn="1"/>
        </p:nvSpPr>
        <p:spPr>
          <a:xfrm>
            <a:off x="4953000" y="1676400"/>
            <a:ext cx="3810000" cy="1600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kern="1200">
                <a:solidFill>
                  <a:schemeClr val="tx1"/>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1" name="Subtitle 2">
            <a:extLst>
              <a:ext uri="{FF2B5EF4-FFF2-40B4-BE49-F238E27FC236}">
                <a16:creationId xmlns:a16="http://schemas.microsoft.com/office/drawing/2014/main" id="{FC4ACE7A-BFD0-4BD3-9A8D-BDAC7FB62275}"/>
              </a:ext>
            </a:extLst>
          </p:cNvPr>
          <p:cNvSpPr txBox="1">
            <a:spLocks/>
          </p:cNvSpPr>
          <p:nvPr userDrawn="1"/>
        </p:nvSpPr>
        <p:spPr>
          <a:xfrm>
            <a:off x="5257800" y="3505200"/>
            <a:ext cx="3255818" cy="2057400"/>
          </a:xfrm>
          <a:prstGeom prst="rect">
            <a:avLst/>
          </a:prstGeom>
        </p:spPr>
        <p:txBody>
          <a:bodyPr anchor="t" anchorCtr="0">
            <a:normAutofit/>
          </a:bodyPr>
          <a:lstStyle>
            <a:lvl1pPr marL="0" indent="0" algn="ctr" defTabSz="914400" rtl="0" eaLnBrk="1" latinLnBrk="0" hangingPunct="1">
              <a:lnSpc>
                <a:spcPct val="150000"/>
              </a:lnSpc>
              <a:spcBef>
                <a:spcPts val="600"/>
              </a:spcBef>
              <a:spcAft>
                <a:spcPts val="600"/>
              </a:spcAft>
              <a:buClr>
                <a:srgbClr val="007033"/>
              </a:buClr>
              <a:buFont typeface="Arial" pitchFamily="34" charset="0"/>
              <a:buNone/>
              <a:defRPr lang="en-US" sz="3000" kern="1200" spc="0" dirty="0">
                <a:solidFill>
                  <a:schemeClr val="tx1">
                    <a:lumMod val="85000"/>
                    <a:lumOff val="15000"/>
                  </a:schemeClr>
                </a:solidFill>
                <a:latin typeface="Calibri" pitchFamily="34" charset="0"/>
                <a:ea typeface="+mj-ea"/>
                <a:cs typeface="Calibri" pitchFamily="34" charset="0"/>
              </a:defRPr>
            </a:lvl1pPr>
            <a:lvl2pPr marL="457200" indent="0" algn="ctr" defTabSz="914400" rtl="0" eaLnBrk="1" latinLnBrk="0" hangingPunct="1">
              <a:lnSpc>
                <a:spcPct val="150000"/>
              </a:lnSpc>
              <a:spcBef>
                <a:spcPts val="600"/>
              </a:spcBef>
              <a:spcAft>
                <a:spcPts val="600"/>
              </a:spcAft>
              <a:buClr>
                <a:srgbClr val="007033"/>
              </a:buClr>
              <a:buFont typeface="Arial" pitchFamily="34" charset="0"/>
              <a:buNone/>
              <a:defRPr sz="2200" kern="200" spc="0">
                <a:solidFill>
                  <a:schemeClr val="tx1">
                    <a:tint val="75000"/>
                  </a:schemeClr>
                </a:solidFill>
                <a:latin typeface="Calibri" pitchFamily="34" charset="0"/>
                <a:ea typeface="+mn-ea"/>
                <a:cs typeface="Calibri" pitchFamily="34" charset="0"/>
              </a:defRPr>
            </a:lvl2pPr>
            <a:lvl3pPr marL="914400" indent="0" algn="ctr" defTabSz="914400" rtl="0" eaLnBrk="1" latinLnBrk="0" hangingPunct="1">
              <a:lnSpc>
                <a:spcPct val="150000"/>
              </a:lnSpc>
              <a:spcBef>
                <a:spcPts val="600"/>
              </a:spcBef>
              <a:spcAft>
                <a:spcPts val="600"/>
              </a:spcAft>
              <a:buClr>
                <a:srgbClr val="007033"/>
              </a:buClr>
              <a:buFont typeface="Arial" pitchFamily="34" charset="0"/>
              <a:buNone/>
              <a:defRPr sz="2000" kern="200" spc="0">
                <a:solidFill>
                  <a:schemeClr val="tx1">
                    <a:tint val="75000"/>
                  </a:schemeClr>
                </a:solidFill>
                <a:latin typeface="Calibri" pitchFamily="34" charset="0"/>
                <a:ea typeface="+mn-ea"/>
                <a:cs typeface="Calibri" pitchFamily="34" charset="0"/>
              </a:defRPr>
            </a:lvl3pPr>
            <a:lvl4pPr marL="1371600" indent="0" algn="ctr" defTabSz="914400" rtl="0" eaLnBrk="1" latinLnBrk="0" hangingPunct="1">
              <a:lnSpc>
                <a:spcPct val="150000"/>
              </a:lnSpc>
              <a:spcBef>
                <a:spcPts val="600"/>
              </a:spcBef>
              <a:spcAft>
                <a:spcPts val="600"/>
              </a:spcAft>
              <a:buClr>
                <a:srgbClr val="007033"/>
              </a:buClr>
              <a:buFont typeface="Arial" pitchFamily="34" charset="0"/>
              <a:buNone/>
              <a:defRPr sz="1800" kern="200" spc="0">
                <a:solidFill>
                  <a:schemeClr val="tx1">
                    <a:tint val="75000"/>
                  </a:schemeClr>
                </a:solidFill>
                <a:latin typeface="Calibri" pitchFamily="34" charset="0"/>
                <a:ea typeface="+mn-ea"/>
                <a:cs typeface="Calibri" pitchFamily="34" charset="0"/>
              </a:defRPr>
            </a:lvl4pPr>
            <a:lvl5pPr marL="1828800" indent="0" algn="ctr" defTabSz="914400" rtl="0" eaLnBrk="1" latinLnBrk="0" hangingPunct="1">
              <a:lnSpc>
                <a:spcPct val="150000"/>
              </a:lnSpc>
              <a:spcBef>
                <a:spcPts val="600"/>
              </a:spcBef>
              <a:spcAft>
                <a:spcPts val="600"/>
              </a:spcAft>
              <a:buClr>
                <a:srgbClr val="007033"/>
              </a:buClr>
              <a:buFont typeface="Arial" pitchFamily="34" charset="0"/>
              <a:buNone/>
              <a:defRPr sz="1800" kern="200" spc="0" baseline="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a:t>Click to edit Master subtitle style</a:t>
            </a:r>
          </a:p>
        </p:txBody>
      </p:sp>
      <p:sp>
        <p:nvSpPr>
          <p:cNvPr id="12" name="Date Placeholder 3">
            <a:extLst>
              <a:ext uri="{FF2B5EF4-FFF2-40B4-BE49-F238E27FC236}">
                <a16:creationId xmlns:a16="http://schemas.microsoft.com/office/drawing/2014/main" id="{9A56F85E-AAC2-4446-BF1A-B90163DE0E80}"/>
              </a:ext>
            </a:extLst>
          </p:cNvPr>
          <p:cNvSpPr txBox="1">
            <a:spLocks/>
          </p:cNvSpPr>
          <p:nvPr userDrawn="1"/>
        </p:nvSpPr>
        <p:spPr>
          <a:xfrm>
            <a:off x="6248400" y="62087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6219-DCAC-4F04-91C2-9C2926F94FDD}" type="datetime1">
              <a:rPr lang="en-US" smtClean="0"/>
              <a:pPr/>
              <a:t>7/21/2020</a:t>
            </a:fld>
            <a:endParaRPr lang="en-US" dirty="0"/>
          </a:p>
        </p:txBody>
      </p:sp>
      <p:sp>
        <p:nvSpPr>
          <p:cNvPr id="13" name="Slide Number Placeholder 5">
            <a:extLst>
              <a:ext uri="{FF2B5EF4-FFF2-40B4-BE49-F238E27FC236}">
                <a16:creationId xmlns:a16="http://schemas.microsoft.com/office/drawing/2014/main" id="{108D8909-2BAD-4418-A8A9-54D50C0BEFC5}"/>
              </a:ext>
            </a:extLst>
          </p:cNvPr>
          <p:cNvSpPr txBox="1">
            <a:spLocks/>
          </p:cNvSpPr>
          <p:nvPr userDrawn="1"/>
        </p:nvSpPr>
        <p:spPr>
          <a:xfrm>
            <a:off x="8305800" y="6340475"/>
            <a:ext cx="762000" cy="365125"/>
          </a:xfrm>
          <a:prstGeom prst="rect">
            <a:avLst/>
          </a:prstGeom>
        </p:spPr>
        <p:txBody>
          <a:bodyPr/>
          <a:lstStyle>
            <a:defPPr>
              <a:defRPr lang="en-US"/>
            </a:defPPr>
            <a:lvl1pPr marL="0" algn="r" defTabSz="914400" rtl="0" eaLnBrk="1" latinLnBrk="0" hangingPunct="1">
              <a:defRPr sz="1200" kern="1200">
                <a:solidFill>
                  <a:schemeClr val="tx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56B232-9F89-4083-B3BB-DDC8E5903F80}" type="slidenum">
              <a:rPr lang="en-US" smtClean="0"/>
              <a:pPr/>
              <a:t>‹#›</a:t>
            </a:fld>
            <a:endParaRPr lang="en-US" dirty="0"/>
          </a:p>
        </p:txBody>
      </p:sp>
      <p:sp>
        <p:nvSpPr>
          <p:cNvPr id="14" name="Rectangle 13">
            <a:extLst>
              <a:ext uri="{FF2B5EF4-FFF2-40B4-BE49-F238E27FC236}">
                <a16:creationId xmlns:a16="http://schemas.microsoft.com/office/drawing/2014/main" id="{2CB1E97F-9AA2-4954-82E9-ABF2D6250D33}"/>
              </a:ext>
            </a:extLst>
          </p:cNvPr>
          <p:cNvSpPr/>
          <p:nvPr userDrawn="1"/>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screenshot of a map&#10;&#10;Description automatically generated">
            <a:extLst>
              <a:ext uri="{FF2B5EF4-FFF2-40B4-BE49-F238E27FC236}">
                <a16:creationId xmlns:a16="http://schemas.microsoft.com/office/drawing/2014/main" id="{B2244B23-2F83-4803-AF36-7D18BBE250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62933"/>
            <a:ext cx="9144000" cy="2795067"/>
          </a:xfrm>
          <a:prstGeom prst="rect">
            <a:avLst/>
          </a:prstGeom>
        </p:spPr>
      </p:pic>
      <p:pic>
        <p:nvPicPr>
          <p:cNvPr id="16" name="Picture 15">
            <a:extLst>
              <a:ext uri="{FF2B5EF4-FFF2-40B4-BE49-F238E27FC236}">
                <a16:creationId xmlns:a16="http://schemas.microsoft.com/office/drawing/2014/main" id="{27C00A62-61A8-4A82-9243-211413452468}"/>
              </a:ext>
            </a:extLst>
          </p:cNvPr>
          <p:cNvPicPr>
            <a:picLocks noChangeAspect="1"/>
          </p:cNvPicPr>
          <p:nvPr userDrawn="1"/>
        </p:nvPicPr>
        <p:blipFill>
          <a:blip r:embed="rId4"/>
          <a:stretch>
            <a:fillRect/>
          </a:stretch>
        </p:blipFill>
        <p:spPr>
          <a:xfrm>
            <a:off x="0" y="0"/>
            <a:ext cx="9144000" cy="1878382"/>
          </a:xfrm>
          <a:prstGeom prst="rect">
            <a:avLst/>
          </a:prstGeom>
        </p:spPr>
      </p:pic>
      <p:sp>
        <p:nvSpPr>
          <p:cNvPr id="17" name="Title 1">
            <a:extLst>
              <a:ext uri="{FF2B5EF4-FFF2-40B4-BE49-F238E27FC236}">
                <a16:creationId xmlns:a16="http://schemas.microsoft.com/office/drawing/2014/main" id="{4A73E262-4C04-4EAF-86C4-E6DA6B0E1D29}"/>
              </a:ext>
            </a:extLst>
          </p:cNvPr>
          <p:cNvSpPr txBox="1">
            <a:spLocks/>
          </p:cNvSpPr>
          <p:nvPr userDrawn="1"/>
        </p:nvSpPr>
        <p:spPr>
          <a:xfrm>
            <a:off x="5105400" y="1828800"/>
            <a:ext cx="3810000" cy="1600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kern="1200">
                <a:solidFill>
                  <a:schemeClr val="tx1"/>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8" name="Subtitle 2">
            <a:extLst>
              <a:ext uri="{FF2B5EF4-FFF2-40B4-BE49-F238E27FC236}">
                <a16:creationId xmlns:a16="http://schemas.microsoft.com/office/drawing/2014/main" id="{2C96483E-9F7E-46C2-A499-222709A2657F}"/>
              </a:ext>
            </a:extLst>
          </p:cNvPr>
          <p:cNvSpPr txBox="1">
            <a:spLocks/>
          </p:cNvSpPr>
          <p:nvPr userDrawn="1"/>
        </p:nvSpPr>
        <p:spPr>
          <a:xfrm>
            <a:off x="5410200" y="3657600"/>
            <a:ext cx="3255818" cy="2057400"/>
          </a:xfrm>
          <a:prstGeom prst="rect">
            <a:avLst/>
          </a:prstGeom>
        </p:spPr>
        <p:txBody>
          <a:bodyPr anchor="t" anchorCtr="0">
            <a:normAutofit/>
          </a:bodyPr>
          <a:lstStyle>
            <a:lvl1pPr marL="0" indent="0" algn="ctr" defTabSz="914400" rtl="0" eaLnBrk="1" latinLnBrk="0" hangingPunct="1">
              <a:lnSpc>
                <a:spcPct val="150000"/>
              </a:lnSpc>
              <a:spcBef>
                <a:spcPts val="600"/>
              </a:spcBef>
              <a:spcAft>
                <a:spcPts val="600"/>
              </a:spcAft>
              <a:buClr>
                <a:srgbClr val="007033"/>
              </a:buClr>
              <a:buFont typeface="Arial" pitchFamily="34" charset="0"/>
              <a:buNone/>
              <a:defRPr lang="en-US" sz="3000" kern="1200" spc="0" dirty="0">
                <a:solidFill>
                  <a:schemeClr val="tx1">
                    <a:lumMod val="85000"/>
                    <a:lumOff val="15000"/>
                  </a:schemeClr>
                </a:solidFill>
                <a:latin typeface="Calibri" pitchFamily="34" charset="0"/>
                <a:ea typeface="+mj-ea"/>
                <a:cs typeface="Calibri" pitchFamily="34" charset="0"/>
              </a:defRPr>
            </a:lvl1pPr>
            <a:lvl2pPr marL="457200" indent="0" algn="ctr" defTabSz="914400" rtl="0" eaLnBrk="1" latinLnBrk="0" hangingPunct="1">
              <a:lnSpc>
                <a:spcPct val="150000"/>
              </a:lnSpc>
              <a:spcBef>
                <a:spcPts val="600"/>
              </a:spcBef>
              <a:spcAft>
                <a:spcPts val="600"/>
              </a:spcAft>
              <a:buClr>
                <a:srgbClr val="007033"/>
              </a:buClr>
              <a:buFont typeface="Arial" pitchFamily="34" charset="0"/>
              <a:buNone/>
              <a:defRPr sz="2200" kern="200" spc="0">
                <a:solidFill>
                  <a:schemeClr val="tx1">
                    <a:tint val="75000"/>
                  </a:schemeClr>
                </a:solidFill>
                <a:latin typeface="Calibri" pitchFamily="34" charset="0"/>
                <a:ea typeface="+mn-ea"/>
                <a:cs typeface="Calibri" pitchFamily="34" charset="0"/>
              </a:defRPr>
            </a:lvl2pPr>
            <a:lvl3pPr marL="914400" indent="0" algn="ctr" defTabSz="914400" rtl="0" eaLnBrk="1" latinLnBrk="0" hangingPunct="1">
              <a:lnSpc>
                <a:spcPct val="150000"/>
              </a:lnSpc>
              <a:spcBef>
                <a:spcPts val="600"/>
              </a:spcBef>
              <a:spcAft>
                <a:spcPts val="600"/>
              </a:spcAft>
              <a:buClr>
                <a:srgbClr val="007033"/>
              </a:buClr>
              <a:buFont typeface="Arial" pitchFamily="34" charset="0"/>
              <a:buNone/>
              <a:defRPr sz="2000" kern="200" spc="0">
                <a:solidFill>
                  <a:schemeClr val="tx1">
                    <a:tint val="75000"/>
                  </a:schemeClr>
                </a:solidFill>
                <a:latin typeface="Calibri" pitchFamily="34" charset="0"/>
                <a:ea typeface="+mn-ea"/>
                <a:cs typeface="Calibri" pitchFamily="34" charset="0"/>
              </a:defRPr>
            </a:lvl3pPr>
            <a:lvl4pPr marL="1371600" indent="0" algn="ctr" defTabSz="914400" rtl="0" eaLnBrk="1" latinLnBrk="0" hangingPunct="1">
              <a:lnSpc>
                <a:spcPct val="150000"/>
              </a:lnSpc>
              <a:spcBef>
                <a:spcPts val="600"/>
              </a:spcBef>
              <a:spcAft>
                <a:spcPts val="600"/>
              </a:spcAft>
              <a:buClr>
                <a:srgbClr val="007033"/>
              </a:buClr>
              <a:buFont typeface="Arial" pitchFamily="34" charset="0"/>
              <a:buNone/>
              <a:defRPr sz="1800" kern="200" spc="0">
                <a:solidFill>
                  <a:schemeClr val="tx1">
                    <a:tint val="75000"/>
                  </a:schemeClr>
                </a:solidFill>
                <a:latin typeface="Calibri" pitchFamily="34" charset="0"/>
                <a:ea typeface="+mn-ea"/>
                <a:cs typeface="Calibri" pitchFamily="34" charset="0"/>
              </a:defRPr>
            </a:lvl4pPr>
            <a:lvl5pPr marL="1828800" indent="0" algn="ctr" defTabSz="914400" rtl="0" eaLnBrk="1" latinLnBrk="0" hangingPunct="1">
              <a:lnSpc>
                <a:spcPct val="150000"/>
              </a:lnSpc>
              <a:spcBef>
                <a:spcPts val="600"/>
              </a:spcBef>
              <a:spcAft>
                <a:spcPts val="600"/>
              </a:spcAft>
              <a:buClr>
                <a:srgbClr val="007033"/>
              </a:buClr>
              <a:buFont typeface="Arial" pitchFamily="34" charset="0"/>
              <a:buNone/>
              <a:defRPr sz="1800" kern="200" spc="0" baseline="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a:t>Click to edit Master subtitle style</a:t>
            </a:r>
          </a:p>
        </p:txBody>
      </p:sp>
      <p:sp>
        <p:nvSpPr>
          <p:cNvPr id="19" name="Date Placeholder 3">
            <a:extLst>
              <a:ext uri="{FF2B5EF4-FFF2-40B4-BE49-F238E27FC236}">
                <a16:creationId xmlns:a16="http://schemas.microsoft.com/office/drawing/2014/main" id="{DE194E03-189B-43FE-A78E-FD23969EF7E6}"/>
              </a:ext>
            </a:extLst>
          </p:cNvPr>
          <p:cNvSpPr txBox="1">
            <a:spLocks/>
          </p:cNvSpPr>
          <p:nvPr userDrawn="1"/>
        </p:nvSpPr>
        <p:spPr>
          <a:xfrm>
            <a:off x="6400800" y="63611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6219-DCAC-4F04-91C2-9C2926F94FDD}" type="datetime1">
              <a:rPr lang="en-US" smtClean="0"/>
              <a:pPr/>
              <a:t>7/21/2020</a:t>
            </a:fld>
            <a:endParaRPr lang="en-US" dirty="0"/>
          </a:p>
        </p:txBody>
      </p:sp>
      <p:sp>
        <p:nvSpPr>
          <p:cNvPr id="20" name="Slide Number Placeholder 5">
            <a:extLst>
              <a:ext uri="{FF2B5EF4-FFF2-40B4-BE49-F238E27FC236}">
                <a16:creationId xmlns:a16="http://schemas.microsoft.com/office/drawing/2014/main" id="{73464448-7DC7-4D09-AC45-D3A2BF17A418}"/>
              </a:ext>
            </a:extLst>
          </p:cNvPr>
          <p:cNvSpPr txBox="1">
            <a:spLocks/>
          </p:cNvSpPr>
          <p:nvPr userDrawn="1"/>
        </p:nvSpPr>
        <p:spPr>
          <a:xfrm>
            <a:off x="8458200" y="6492875"/>
            <a:ext cx="762000" cy="365125"/>
          </a:xfrm>
          <a:prstGeom prst="rect">
            <a:avLst/>
          </a:prstGeom>
        </p:spPr>
        <p:txBody>
          <a:bodyPr/>
          <a:lstStyle>
            <a:defPPr>
              <a:defRPr lang="en-US"/>
            </a:defPPr>
            <a:lvl1pPr marL="0" algn="r" defTabSz="914400" rtl="0" eaLnBrk="1" latinLnBrk="0" hangingPunct="1">
              <a:defRPr sz="1200" kern="1200">
                <a:solidFill>
                  <a:schemeClr val="tx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56B232-9F89-4083-B3BB-DDC8E5903F80}" type="slidenum">
              <a:rPr lang="en-US" smtClean="0"/>
              <a:pPr/>
              <a:t>‹#›</a:t>
            </a:fld>
            <a:endParaRPr lang="en-US" dirty="0"/>
          </a:p>
        </p:txBody>
      </p:sp>
      <p:sp>
        <p:nvSpPr>
          <p:cNvPr id="21" name="Rectangle 20">
            <a:extLst>
              <a:ext uri="{FF2B5EF4-FFF2-40B4-BE49-F238E27FC236}">
                <a16:creationId xmlns:a16="http://schemas.microsoft.com/office/drawing/2014/main" id="{F747219F-6F51-4B6E-9FF8-259F8106EAC5}"/>
              </a:ext>
            </a:extLst>
          </p:cNvPr>
          <p:cNvSpPr/>
          <p:nvPr userDrawn="1"/>
        </p:nvSpPr>
        <p:spPr>
          <a:xfrm>
            <a:off x="929640" y="63246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screenshot of a map&#10;&#10;Description automatically generated">
            <a:extLst>
              <a:ext uri="{FF2B5EF4-FFF2-40B4-BE49-F238E27FC236}">
                <a16:creationId xmlns:a16="http://schemas.microsoft.com/office/drawing/2014/main" id="{A07FADAE-0432-4A63-9429-A2673BBA85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4215333"/>
            <a:ext cx="9144000" cy="2795067"/>
          </a:xfrm>
          <a:prstGeom prst="rect">
            <a:avLst/>
          </a:prstGeom>
        </p:spPr>
      </p:pic>
      <p:pic>
        <p:nvPicPr>
          <p:cNvPr id="23" name="Picture 22">
            <a:extLst>
              <a:ext uri="{FF2B5EF4-FFF2-40B4-BE49-F238E27FC236}">
                <a16:creationId xmlns:a16="http://schemas.microsoft.com/office/drawing/2014/main" id="{C97984E6-B079-455B-BEBC-8B56F4230776}"/>
              </a:ext>
            </a:extLst>
          </p:cNvPr>
          <p:cNvPicPr>
            <a:picLocks noChangeAspect="1"/>
          </p:cNvPicPr>
          <p:nvPr userDrawn="1"/>
        </p:nvPicPr>
        <p:blipFill>
          <a:blip r:embed="rId4"/>
          <a:stretch>
            <a:fillRect/>
          </a:stretch>
        </p:blipFill>
        <p:spPr>
          <a:xfrm>
            <a:off x="152400" y="152400"/>
            <a:ext cx="9144000" cy="18783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21639BDA-78A8-4727-992F-535D89FA5441}"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C081E745-2A74-440D-BD69-F178C2AFF74F}"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9DB405C4-E77F-48DE-BC4E-095C275BDB8E}"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676400"/>
            <a:ext cx="3810000" cy="1600200"/>
          </a:xfrm>
        </p:spPr>
        <p:txBody>
          <a:bodyPr>
            <a:noAutofit/>
          </a:bodyPr>
          <a:lstStyle>
            <a:lvl1pPr algn="ctr">
              <a:defRPr sz="4000">
                <a:solidFill>
                  <a:schemeClr val="tx1"/>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5257800" y="3505200"/>
            <a:ext cx="3255818" cy="2057400"/>
          </a:xfrm>
          <a:prstGeom prst="rect">
            <a:avLst/>
          </a:prstGeom>
        </p:spPr>
        <p:txBody>
          <a:bodyPr anchor="t" anchorCtr="0">
            <a:normAutofit/>
          </a:bodyPr>
          <a:lstStyle>
            <a:lvl1pPr marL="0" indent="0" algn="ctr">
              <a:buNone/>
              <a:defRPr lang="en-US" sz="3000" kern="1200" dirty="0">
                <a:solidFill>
                  <a:schemeClr val="tx1">
                    <a:lumMod val="85000"/>
                    <a:lumOff val="15000"/>
                  </a:schemeClr>
                </a:solidFill>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3C6D6219-DCAC-4F04-91C2-9C2926F94FDD}"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05800" y="63404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658A59E-4B9F-4A31-B538-B8B71595E210}"/>
              </a:ext>
            </a:extLst>
          </p:cNvPr>
          <p:cNvPicPr>
            <a:picLocks noChangeAspect="1"/>
          </p:cNvPicPr>
          <p:nvPr userDrawn="1"/>
        </p:nvPicPr>
        <p:blipFill>
          <a:blip r:embed="rId2"/>
          <a:stretch>
            <a:fillRect/>
          </a:stretch>
        </p:blipFill>
        <p:spPr>
          <a:xfrm>
            <a:off x="0" y="0"/>
            <a:ext cx="9144000" cy="1878382"/>
          </a:xfrm>
          <a:prstGeom prst="rect">
            <a:avLst/>
          </a:prstGeom>
        </p:spPr>
      </p:pic>
    </p:spTree>
    <p:extLst>
      <p:ext uri="{BB962C8B-B14F-4D97-AF65-F5344CB8AC3E}">
        <p14:creationId xmlns:p14="http://schemas.microsoft.com/office/powerpoint/2010/main" val="176366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48400" y="6208776"/>
            <a:ext cx="2133600" cy="365125"/>
          </a:xfrm>
          <a:prstGeom prst="rect">
            <a:avLst/>
          </a:prstGeom>
        </p:spPr>
        <p:txBody>
          <a:bodyPr/>
          <a:lstStyle/>
          <a:p>
            <a:fld id="{1D71124D-554D-4C0B-B1A2-AAF5AA8D43BE}"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2000" y="6492875"/>
            <a:ext cx="762000" cy="365125"/>
          </a:xfrm>
          <a:prstGeom prst="rect">
            <a:avLst/>
          </a:prstGeom>
        </p:spPr>
        <p:txBody>
          <a:bodyPr/>
          <a:lstStyle>
            <a:lvl1pPr algn="r">
              <a:defRPr sz="1000"/>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FF706E20-AA9A-40C3-BC12-80CB9880005F}" type="datetime1">
              <a:rPr lang="en-US" smtClean="0"/>
              <a:t>7/21/2020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A56D5952-39A4-45C4-BB56-78D748AB7B22}"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872E00DA-1BD3-4C2E-8BE4-D997AC6D1ACF}" type="datetime1">
              <a:rPr lang="en-US" smtClean="0"/>
              <a:t>7/21/2020</a:t>
            </a:fld>
            <a:endParaRPr lang="en-US" dirty="0"/>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60A3CD01-0529-4B46-B304-875195537CB4}" type="datetime1">
              <a:rPr lang="en-US" smtClean="0"/>
              <a:t>7/21/2020</a:t>
            </a:fld>
            <a:endParaRPr lang="en-US" dirty="0"/>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02B2A6FD-4015-4FDF-9DDE-F59537F534D3}" type="datetime1">
              <a:rPr lang="en-US" smtClean="0"/>
              <a:t>7/21/2020</a:t>
            </a:fld>
            <a:endParaRPr lang="en-US" dirty="0"/>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E8CDF3E-997F-4921-BC27-CA00D4C67302}" type="datetime1">
              <a:rPr lang="en-US" smtClean="0"/>
              <a:t>7/21/2020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33400"/>
            <a:ext cx="8690112" cy="1066800"/>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Rectangle 8"/>
          <p:cNvSpPr/>
          <p:nvPr/>
        </p:nvSpPr>
        <p:spPr>
          <a:xfrm>
            <a:off x="777240" y="6525768"/>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2057400"/>
            <a:ext cx="8766312" cy="1231106"/>
          </a:xfrm>
          <a:prstGeom prst="rect">
            <a:avLst/>
          </a:prstGeom>
          <a:noFill/>
        </p:spPr>
        <p:txBody>
          <a:bodyPr wrap="square" rtlCol="0">
            <a:spAutoFit/>
          </a:bodyPr>
          <a:lstStyle/>
          <a:p>
            <a:pPr marL="514350" indent="-514350">
              <a:buFont typeface="Arial" pitchFamily="34" charset="0"/>
              <a:buChar char="•"/>
            </a:pPr>
            <a:r>
              <a:rPr lang="en-US" sz="2800" dirty="0"/>
              <a:t>Vb</a:t>
            </a:r>
          </a:p>
          <a:p>
            <a:pPr marL="971550" lvl="1" indent="-514350">
              <a:buFont typeface="Arial" pitchFamily="34" charset="0"/>
              <a:buChar char="•"/>
            </a:pPr>
            <a:r>
              <a:rPr lang="en-US" sz="2400" dirty="0"/>
              <a:t>Bm</a:t>
            </a:r>
          </a:p>
          <a:p>
            <a:pPr marL="1428750" lvl="2" indent="-514350">
              <a:buFont typeface="Arial" pitchFamily="34" charset="0"/>
              <a:buChar char="•"/>
            </a:pPr>
            <a:r>
              <a:rPr lang="en-US" sz="2000" dirty="0"/>
              <a:t>Mbm</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20.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00.png"/><Relationship Id="rId7"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53.png"/><Relationship Id="rId4" Type="http://schemas.openxmlformats.org/officeDocument/2006/relationships/image" Target="../media/image520.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3941D7-56B7-4874-83B0-51465CEEC59A}"/>
              </a:ext>
            </a:extLst>
          </p:cNvPr>
          <p:cNvSpPr>
            <a:spLocks noGrp="1"/>
          </p:cNvSpPr>
          <p:nvPr>
            <p:ph type="sldNum" sz="quarter" idx="12"/>
          </p:nvPr>
        </p:nvSpPr>
        <p:spPr/>
        <p:txBody>
          <a:bodyPr/>
          <a:lstStyle/>
          <a:p>
            <a:fld id="{4556B232-9F89-4083-B3BB-DDC8E5903F80}" type="slidenum">
              <a:rPr lang="en-US" smtClean="0"/>
              <a:pPr/>
              <a:t>1</a:t>
            </a:fld>
            <a:endParaRPr lang="en-US" dirty="0"/>
          </a:p>
        </p:txBody>
      </p:sp>
      <p:sp>
        <p:nvSpPr>
          <p:cNvPr id="6" name="Title 1">
            <a:extLst>
              <a:ext uri="{FF2B5EF4-FFF2-40B4-BE49-F238E27FC236}">
                <a16:creationId xmlns:a16="http://schemas.microsoft.com/office/drawing/2014/main" id="{F50F6E46-F3D6-45CC-9B6E-3B48BB258E18}"/>
              </a:ext>
            </a:extLst>
          </p:cNvPr>
          <p:cNvSpPr txBox="1">
            <a:spLocks/>
          </p:cNvSpPr>
          <p:nvPr/>
        </p:nvSpPr>
        <p:spPr>
          <a:xfrm>
            <a:off x="63114" y="2720975"/>
            <a:ext cx="9017771" cy="190500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200" dirty="0"/>
              <a:t>Week 2 – Lecture Notes</a:t>
            </a:r>
          </a:p>
          <a:p>
            <a:br>
              <a:rPr lang="en-US" altLang="zh-CN" sz="3200" b="1" dirty="0"/>
            </a:br>
            <a:r>
              <a:rPr lang="en-US" altLang="zh-CN" sz="3200" b="1" dirty="0"/>
              <a:t>Descriptive Analytics – Descriptive Statistics</a:t>
            </a:r>
            <a:endParaRPr lang="en-US" sz="3200" b="1" dirty="0"/>
          </a:p>
        </p:txBody>
      </p:sp>
    </p:spTree>
    <p:extLst>
      <p:ext uri="{BB962C8B-B14F-4D97-AF65-F5344CB8AC3E}">
        <p14:creationId xmlns:p14="http://schemas.microsoft.com/office/powerpoint/2010/main" val="425629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Data</a:t>
            </a:r>
          </a:p>
        </p:txBody>
      </p:sp>
      <p:sp>
        <p:nvSpPr>
          <p:cNvPr id="5" name="Slide Number Placeholder 4"/>
          <p:cNvSpPr>
            <a:spLocks noGrp="1"/>
          </p:cNvSpPr>
          <p:nvPr>
            <p:ph type="sldNum" sz="quarter" idx="12"/>
          </p:nvPr>
        </p:nvSpPr>
        <p:spPr/>
        <p:txBody>
          <a:bodyPr/>
          <a:lstStyle/>
          <a:p>
            <a:fld id="{4556B232-9F89-4083-B3BB-DDC8E5903F80}" type="slidenum">
              <a:rPr lang="en-US" smtClean="0"/>
              <a:t>10</a:t>
            </a:fld>
            <a:endParaRPr lang="en-US" dirty="0"/>
          </a:p>
        </p:txBody>
      </p:sp>
      <p:sp>
        <p:nvSpPr>
          <p:cNvPr id="6" name="Content Placeholder 2"/>
          <p:cNvSpPr>
            <a:spLocks noGrp="1"/>
          </p:cNvSpPr>
          <p:nvPr>
            <p:ph idx="1"/>
          </p:nvPr>
        </p:nvSpPr>
        <p:spPr>
          <a:xfrm>
            <a:off x="228600" y="1865244"/>
            <a:ext cx="8690112" cy="4687956"/>
          </a:xfrm>
        </p:spPr>
        <p:txBody>
          <a:bodyPr/>
          <a:lstStyle/>
          <a:p>
            <a:pPr marL="342900" indent="-342900">
              <a:buFont typeface="Arial" panose="020B0604020202020204" pitchFamily="34" charset="0"/>
              <a:buChar char="•"/>
            </a:pPr>
            <a:r>
              <a:rPr lang="en-US" dirty="0"/>
              <a:t>Sources of data</a:t>
            </a:r>
          </a:p>
          <a:p>
            <a:pPr marL="937260" lvl="1" indent="-342900">
              <a:lnSpc>
                <a:spcPct val="100000"/>
              </a:lnSpc>
              <a:spcBef>
                <a:spcPts val="1200"/>
              </a:spcBef>
              <a:spcAft>
                <a:spcPts val="1200"/>
              </a:spcAft>
            </a:pPr>
            <a:r>
              <a:rPr lang="en-US" dirty="0"/>
              <a:t>Experimental study -</a:t>
            </a:r>
            <a:r>
              <a:rPr lang="en-US" b="1" dirty="0"/>
              <a:t> </a:t>
            </a:r>
            <a:r>
              <a:rPr lang="en-US" dirty="0"/>
              <a:t>A variable of interest is first identified.</a:t>
            </a:r>
          </a:p>
          <a:p>
            <a:pPr marL="1211580" lvl="2" indent="-342900">
              <a:lnSpc>
                <a:spcPct val="100000"/>
              </a:lnSpc>
              <a:spcBef>
                <a:spcPts val="1200"/>
              </a:spcBef>
              <a:spcAft>
                <a:spcPts val="1200"/>
              </a:spcAft>
            </a:pPr>
            <a:r>
              <a:rPr lang="en-US" dirty="0"/>
              <a:t>Then one or more other variables are identified and controlled or manipulated so that data can be obtained about how they influence the variable of interest.</a:t>
            </a:r>
          </a:p>
          <a:p>
            <a:pPr marL="937260" lvl="1" indent="-342900">
              <a:lnSpc>
                <a:spcPct val="100000"/>
              </a:lnSpc>
              <a:spcBef>
                <a:spcPts val="1200"/>
              </a:spcBef>
              <a:spcAft>
                <a:spcPts val="1200"/>
              </a:spcAft>
            </a:pPr>
            <a:r>
              <a:rPr lang="en-US" dirty="0"/>
              <a:t>Nonexperimental study or observational study - Make no attempt to control the variables of interest.</a:t>
            </a:r>
          </a:p>
          <a:p>
            <a:pPr marL="1211580" lvl="2" indent="-342900">
              <a:lnSpc>
                <a:spcPct val="100000"/>
              </a:lnSpc>
              <a:spcBef>
                <a:spcPts val="1200"/>
              </a:spcBef>
              <a:spcAft>
                <a:spcPts val="1200"/>
              </a:spcAft>
            </a:pPr>
            <a:r>
              <a:rPr lang="en-US" dirty="0"/>
              <a:t>A survey is perhaps the most common type of observational study.</a:t>
            </a:r>
          </a:p>
          <a:p>
            <a:pPr lvl="1" indent="0">
              <a:buNone/>
            </a:pPr>
            <a:endParaRPr lang="en-US" dirty="0"/>
          </a:p>
          <a:p>
            <a:pPr lvl="1" indent="0">
              <a:buNone/>
            </a:pPr>
            <a:endParaRPr lang="en-US" dirty="0"/>
          </a:p>
          <a:p>
            <a:pPr lvl="1" indent="0">
              <a:buNone/>
            </a:pPr>
            <a:endParaRPr lang="en-US" dirty="0"/>
          </a:p>
          <a:p>
            <a:r>
              <a:rPr lang="en-US" b="1" dirty="0"/>
              <a:t>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7310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2.2 - Customer Opinion Questionnaire used by Chops City Grill Restaurant</a:t>
            </a:r>
          </a:p>
        </p:txBody>
      </p:sp>
      <p:sp>
        <p:nvSpPr>
          <p:cNvPr id="5" name="Slide Number Placeholder 4"/>
          <p:cNvSpPr>
            <a:spLocks noGrp="1"/>
          </p:cNvSpPr>
          <p:nvPr>
            <p:ph type="sldNum" sz="quarter" idx="12"/>
          </p:nvPr>
        </p:nvSpPr>
        <p:spPr/>
        <p:txBody>
          <a:bodyPr/>
          <a:lstStyle/>
          <a:p>
            <a:fld id="{4556B232-9F89-4083-B3BB-DDC8E5903F80}" type="slidenum">
              <a:rPr lang="en-US" smtClean="0"/>
              <a:t>11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804623"/>
            <a:ext cx="6553200" cy="488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65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8153399" cy="838200"/>
          </a:xfrm>
          <a:ln>
            <a:noFill/>
          </a:ln>
        </p:spPr>
        <p:txBody>
          <a:bodyPr>
            <a:normAutofit fontScale="90000"/>
          </a:bodyPr>
          <a:lstStyle/>
          <a:p>
            <a:pPr algn="r"/>
            <a:r>
              <a:rPr lang="en-US" sz="3600" b="1" i="1" dirty="0">
                <a:latin typeface="Tahoma" pitchFamily="34" charset="0"/>
                <a:ea typeface="Tahoma" pitchFamily="34" charset="0"/>
                <a:cs typeface="Tahoma" pitchFamily="34" charset="0"/>
              </a:rPr>
              <a:t>Creating Distributions</a:t>
            </a:r>
            <a:br>
              <a:rPr lang="en-US" sz="3600" b="1" i="1" dirty="0">
                <a:latin typeface="Tahoma" pitchFamily="34" charset="0"/>
                <a:ea typeface="Tahoma" pitchFamily="34" charset="0"/>
                <a:cs typeface="Tahoma" pitchFamily="34" charset="0"/>
              </a:rPr>
            </a:br>
            <a:r>
              <a:rPr lang="en-US" sz="3600" b="1" i="1" dirty="0">
                <a:latin typeface="Tahoma" pitchFamily="34" charset="0"/>
                <a:ea typeface="Tahoma" pitchFamily="34" charset="0"/>
                <a:cs typeface="Tahoma" pitchFamily="34" charset="0"/>
              </a:rPr>
              <a:t>from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mtClean="0"/>
              <a:t>12</a:t>
            </a:fld>
            <a:endParaRPr lang="en-US" dirty="0"/>
          </a:p>
        </p:txBody>
      </p:sp>
    </p:spTree>
    <p:extLst>
      <p:ext uri="{BB962C8B-B14F-4D97-AF65-F5344CB8AC3E}">
        <p14:creationId xmlns:p14="http://schemas.microsoft.com/office/powerpoint/2010/main" val="110452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Distributions from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Frequency distributions for categorical data</a:t>
            </a:r>
          </a:p>
          <a:p>
            <a:pPr marL="937260" lvl="1" indent="-342900"/>
            <a:r>
              <a:rPr lang="en-US" b="1" dirty="0"/>
              <a:t>Frequency distribution</a:t>
            </a:r>
            <a:r>
              <a:rPr lang="en-US" dirty="0"/>
              <a:t>:</a:t>
            </a:r>
            <a:r>
              <a:rPr lang="en-US" b="1" dirty="0"/>
              <a:t> </a:t>
            </a:r>
            <a:r>
              <a:rPr lang="en-US" dirty="0"/>
              <a:t>A summary of data that shows the number (frequency) of observations in each of several nonoverlapping classes, typically referred to as </a:t>
            </a:r>
            <a:r>
              <a:rPr lang="en-US" b="1" dirty="0"/>
              <a:t>bins</a:t>
            </a:r>
            <a:r>
              <a:rPr lang="en-US" dirty="0"/>
              <a:t>, when dealing with distributions.</a:t>
            </a:r>
          </a:p>
          <a:p>
            <a:pPr marL="342900" indent="-342900">
              <a:buFont typeface="Arial" panose="020B0604020202020204" pitchFamily="34" charset="0"/>
              <a:buChar char="•"/>
            </a:pPr>
            <a:endParaRPr lang="en-US" b="1" dirty="0"/>
          </a:p>
        </p:txBody>
      </p:sp>
      <p:sp>
        <p:nvSpPr>
          <p:cNvPr id="5" name="Slide Number Placeholder 4"/>
          <p:cNvSpPr>
            <a:spLocks noGrp="1"/>
          </p:cNvSpPr>
          <p:nvPr>
            <p:ph type="sldNum" sz="quarter" idx="12"/>
          </p:nvPr>
        </p:nvSpPr>
        <p:spPr/>
        <p:txBody>
          <a:bodyPr/>
          <a:lstStyle/>
          <a:p>
            <a:fld id="{4556B232-9F89-4083-B3BB-DDC8E5903F80}" type="slidenum">
              <a:rPr lang="en-US" smtClean="0"/>
              <a:t>13</a:t>
            </a:fld>
            <a:endParaRPr lang="en-US" dirty="0"/>
          </a:p>
        </p:txBody>
      </p:sp>
    </p:spTree>
    <p:extLst>
      <p:ext uri="{BB962C8B-B14F-4D97-AF65-F5344CB8AC3E}">
        <p14:creationId xmlns:p14="http://schemas.microsoft.com/office/powerpoint/2010/main" val="140492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Table 2.3 - Data from a Sample of 50 Soft Drink Purchases</a:t>
            </a:r>
          </a:p>
        </p:txBody>
      </p:sp>
      <p:sp>
        <p:nvSpPr>
          <p:cNvPr id="5" name="Slide Number Placeholder 4"/>
          <p:cNvSpPr>
            <a:spLocks noGrp="1"/>
          </p:cNvSpPr>
          <p:nvPr>
            <p:ph type="sldNum" sz="quarter" idx="12"/>
          </p:nvPr>
        </p:nvSpPr>
        <p:spPr/>
        <p:txBody>
          <a:bodyPr/>
          <a:lstStyle/>
          <a:p>
            <a:fld id="{4556B232-9F89-4083-B3BB-DDC8E5903F80}" type="slidenum">
              <a:rPr lang="en-US" smtClean="0"/>
              <a:t>14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31747"/>
            <a:ext cx="6454749" cy="446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568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Table 2.4 - Frequency Distribution of Soft Drink Purchases</a:t>
            </a:r>
          </a:p>
        </p:txBody>
      </p:sp>
      <p:sp>
        <p:nvSpPr>
          <p:cNvPr id="5" name="Slide Number Placeholder 4"/>
          <p:cNvSpPr>
            <a:spLocks noGrp="1"/>
          </p:cNvSpPr>
          <p:nvPr>
            <p:ph type="sldNum" sz="quarter" idx="12"/>
          </p:nvPr>
        </p:nvSpPr>
        <p:spPr/>
        <p:txBody>
          <a:bodyPr/>
          <a:lstStyle/>
          <a:p>
            <a:fld id="{4556B232-9F89-4083-B3BB-DDC8E5903F80}" type="slidenum">
              <a:rPr lang="en-US" smtClean="0"/>
              <a:t>15</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37074"/>
            <a:ext cx="68484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1066800" y="5006788"/>
            <a:ext cx="8690112" cy="1828800"/>
          </a:xfrm>
          <a:ln>
            <a:noFill/>
          </a:ln>
        </p:spPr>
        <p:txBody>
          <a:bodyPr/>
          <a:lstStyle/>
          <a:p>
            <a:pPr marL="1211580" lvl="2" indent="-342900">
              <a:lnSpc>
                <a:spcPct val="100000"/>
              </a:lnSpc>
            </a:pPr>
            <a:r>
              <a:rPr lang="en-US" dirty="0"/>
              <a:t> </a:t>
            </a:r>
          </a:p>
          <a:p>
            <a:pPr marL="1211580" lvl="2" indent="-342900">
              <a:lnSpc>
                <a:spcPct val="100000"/>
              </a:lnSpc>
            </a:pPr>
            <a:r>
              <a:rPr lang="en-US" dirty="0"/>
              <a:t>Pepsi is second, </a:t>
            </a:r>
          </a:p>
          <a:p>
            <a:pPr marL="1211580" lvl="2" indent="-342900">
              <a:lnSpc>
                <a:spcPct val="100000"/>
              </a:lnSpc>
            </a:pPr>
            <a:r>
              <a:rPr lang="en-US" dirty="0"/>
              <a:t>Diet Coke is third, and</a:t>
            </a:r>
          </a:p>
          <a:p>
            <a:pPr marL="1211580" lvl="2" indent="-342900">
              <a:lnSpc>
                <a:spcPct val="100000"/>
              </a:lnSpc>
            </a:pPr>
            <a:r>
              <a:rPr lang="en-US" dirty="0"/>
              <a:t> Sprite and Dr. Pepper are tied for fourth.</a:t>
            </a:r>
          </a:p>
        </p:txBody>
      </p:sp>
      <p:sp>
        <p:nvSpPr>
          <p:cNvPr id="3" name="Rectangle 2">
            <a:extLst>
              <a:ext uri="{FF2B5EF4-FFF2-40B4-BE49-F238E27FC236}">
                <a16:creationId xmlns:a16="http://schemas.microsoft.com/office/drawing/2014/main" id="{AFAD080B-9055-4824-ABF8-B8000FA1F448}"/>
              </a:ext>
            </a:extLst>
          </p:cNvPr>
          <p:cNvSpPr/>
          <p:nvPr/>
        </p:nvSpPr>
        <p:spPr>
          <a:xfrm>
            <a:off x="0" y="1859340"/>
            <a:ext cx="8382000" cy="830997"/>
          </a:xfrm>
          <a:prstGeom prst="rect">
            <a:avLst/>
          </a:prstGeom>
        </p:spPr>
        <p:txBody>
          <a:bodyPr wrap="square">
            <a:spAutoFit/>
          </a:bodyPr>
          <a:lstStyle/>
          <a:p>
            <a:pPr marL="1211580" lvl="2" indent="-342900">
              <a:lnSpc>
                <a:spcPct val="100000"/>
              </a:lnSpc>
            </a:pPr>
            <a:r>
              <a:rPr lang="en-US" sz="2400" kern="200" dirty="0">
                <a:solidFill>
                  <a:schemeClr val="tx2"/>
                </a:solidFill>
                <a:latin typeface="Calibri" pitchFamily="34" charset="0"/>
                <a:cs typeface="Calibri" pitchFamily="34" charset="0"/>
              </a:rPr>
              <a:t>The frequency distribution summarizes information about the popularity of the five soft drinks:</a:t>
            </a:r>
          </a:p>
        </p:txBody>
      </p:sp>
      <p:sp>
        <p:nvSpPr>
          <p:cNvPr id="7" name="Speech Bubble: Rectangle with Corners Rounded 6">
            <a:extLst>
              <a:ext uri="{FF2B5EF4-FFF2-40B4-BE49-F238E27FC236}">
                <a16:creationId xmlns:a16="http://schemas.microsoft.com/office/drawing/2014/main" id="{2B1906E4-BC87-4628-84AA-3576DB712B36}"/>
              </a:ext>
            </a:extLst>
          </p:cNvPr>
          <p:cNvSpPr/>
          <p:nvPr/>
        </p:nvSpPr>
        <p:spPr>
          <a:xfrm>
            <a:off x="2133600" y="4984376"/>
            <a:ext cx="1295400" cy="397613"/>
          </a:xfrm>
          <a:prstGeom prst="wedgeRoundRectCallout">
            <a:avLst>
              <a:gd name="adj1" fmla="val -77"/>
              <a:gd name="adj2" fmla="val -399347"/>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kern="200" dirty="0">
                <a:solidFill>
                  <a:schemeClr val="tx2"/>
                </a:solidFill>
                <a:latin typeface="Calibri" pitchFamily="34" charset="0"/>
                <a:cs typeface="Calibri" pitchFamily="34" charset="0"/>
              </a:rPr>
              <a:t>Coca-Cola is the leader</a:t>
            </a:r>
          </a:p>
        </p:txBody>
      </p:sp>
      <p:sp>
        <p:nvSpPr>
          <p:cNvPr id="9" name="Oval 8">
            <a:extLst>
              <a:ext uri="{FF2B5EF4-FFF2-40B4-BE49-F238E27FC236}">
                <a16:creationId xmlns:a16="http://schemas.microsoft.com/office/drawing/2014/main" id="{CE393941-9818-453E-AC13-179411893064}"/>
              </a:ext>
            </a:extLst>
          </p:cNvPr>
          <p:cNvSpPr/>
          <p:nvPr/>
        </p:nvSpPr>
        <p:spPr>
          <a:xfrm flipV="1">
            <a:off x="2776818" y="3387821"/>
            <a:ext cx="880782" cy="32391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897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Table from a Sample of 50 Soft Drink Purchases VS Frequency Distribution table</a:t>
            </a:r>
          </a:p>
        </p:txBody>
      </p:sp>
      <p:sp>
        <p:nvSpPr>
          <p:cNvPr id="5" name="Slide Number Placeholder 4"/>
          <p:cNvSpPr>
            <a:spLocks noGrp="1"/>
          </p:cNvSpPr>
          <p:nvPr>
            <p:ph type="sldNum" sz="quarter" idx="12"/>
          </p:nvPr>
        </p:nvSpPr>
        <p:spPr/>
        <p:txBody>
          <a:bodyPr/>
          <a:lstStyle/>
          <a:p>
            <a:fld id="{4556B232-9F89-4083-B3BB-DDC8E5903F80}" type="slidenum">
              <a:rPr lang="en-US" smtClean="0"/>
              <a:t>16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6454749" cy="335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peech Bubble: Rectangle with Corners Rounded 5">
            <a:extLst>
              <a:ext uri="{FF2B5EF4-FFF2-40B4-BE49-F238E27FC236}">
                <a16:creationId xmlns:a16="http://schemas.microsoft.com/office/drawing/2014/main" id="{15695631-6D5B-44CE-953D-12BC05E41F51}"/>
              </a:ext>
            </a:extLst>
          </p:cNvPr>
          <p:cNvSpPr/>
          <p:nvPr/>
        </p:nvSpPr>
        <p:spPr>
          <a:xfrm>
            <a:off x="7391400" y="2590800"/>
            <a:ext cx="1371600" cy="609600"/>
          </a:xfrm>
          <a:prstGeom prst="wedgeRoundRectCallout">
            <a:avLst>
              <a:gd name="adj1" fmla="val -96126"/>
              <a:gd name="adj2" fmla="val 156617"/>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Analysis of this table is not easy </a:t>
            </a:r>
            <a:endParaRPr lang="en-US" sz="1200" dirty="0"/>
          </a:p>
        </p:txBody>
      </p:sp>
      <p:pic>
        <p:nvPicPr>
          <p:cNvPr id="7" name="Picture 3">
            <a:extLst>
              <a:ext uri="{FF2B5EF4-FFF2-40B4-BE49-F238E27FC236}">
                <a16:creationId xmlns:a16="http://schemas.microsoft.com/office/drawing/2014/main" id="{FA685FFB-2D5C-49F8-8B4B-E5BB27283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486400"/>
            <a:ext cx="645474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peech Bubble: Rectangle with Corners Rounded 7">
            <a:extLst>
              <a:ext uri="{FF2B5EF4-FFF2-40B4-BE49-F238E27FC236}">
                <a16:creationId xmlns:a16="http://schemas.microsoft.com/office/drawing/2014/main" id="{6FE5C5BF-5F82-4730-8041-0AB86EC06853}"/>
              </a:ext>
            </a:extLst>
          </p:cNvPr>
          <p:cNvSpPr/>
          <p:nvPr/>
        </p:nvSpPr>
        <p:spPr>
          <a:xfrm>
            <a:off x="7538147" y="5426074"/>
            <a:ext cx="1371600" cy="517526"/>
          </a:xfrm>
          <a:prstGeom prst="wedgeRoundRectCallout">
            <a:avLst>
              <a:gd name="adj1" fmla="val -96126"/>
              <a:gd name="adj2" fmla="val 156617"/>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This table is easier for analysis </a:t>
            </a:r>
            <a:endParaRPr lang="en-US" sz="1200" dirty="0"/>
          </a:p>
        </p:txBody>
      </p:sp>
    </p:spTree>
    <p:extLst>
      <p:ext uri="{BB962C8B-B14F-4D97-AF65-F5344CB8AC3E}">
        <p14:creationId xmlns:p14="http://schemas.microsoft.com/office/powerpoint/2010/main" val="1967290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Figure 2.9 - Creating a Frequency Distribution for Soft Drinks Data in Excel</a:t>
            </a:r>
          </a:p>
        </p:txBody>
      </p:sp>
      <p:sp>
        <p:nvSpPr>
          <p:cNvPr id="5" name="Slide Number Placeholder 4"/>
          <p:cNvSpPr>
            <a:spLocks noGrp="1"/>
          </p:cNvSpPr>
          <p:nvPr>
            <p:ph type="sldNum" sz="quarter" idx="12"/>
          </p:nvPr>
        </p:nvSpPr>
        <p:spPr/>
        <p:txBody>
          <a:bodyPr/>
          <a:lstStyle/>
          <a:p>
            <a:fld id="{4556B232-9F89-4083-B3BB-DDC8E5903F80}" type="slidenum">
              <a:rPr lang="en-US" smtClean="0"/>
              <a:t>17</a:t>
            </a:fld>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633" y="1776670"/>
            <a:ext cx="5100834" cy="481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11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Distributions from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Relative frequency and percent frequency distributions</a:t>
            </a:r>
          </a:p>
          <a:p>
            <a:pPr marL="937260" lvl="1" indent="-342900"/>
            <a:r>
              <a:rPr lang="en-US" b="1" dirty="0"/>
              <a:t>Relative frequency distribution</a:t>
            </a:r>
            <a:r>
              <a:rPr lang="en-US" dirty="0"/>
              <a:t>:</a:t>
            </a:r>
            <a:r>
              <a:rPr lang="en-US" b="1" dirty="0"/>
              <a:t> </a:t>
            </a:r>
            <a:r>
              <a:rPr lang="en-US" dirty="0"/>
              <a:t>It is a tabular summary of data showing the relative frequency for each bin.</a:t>
            </a:r>
          </a:p>
          <a:p>
            <a:pPr marL="937260" lvl="1" indent="-342900"/>
            <a:r>
              <a:rPr lang="en-US" b="1" dirty="0"/>
              <a:t>Percent frequency distribution</a:t>
            </a:r>
            <a:r>
              <a:rPr lang="en-US" dirty="0"/>
              <a:t>:</a:t>
            </a:r>
            <a:r>
              <a:rPr lang="en-US" b="1" dirty="0"/>
              <a:t> </a:t>
            </a:r>
            <a:r>
              <a:rPr lang="en-US" dirty="0"/>
              <a:t>Summarizes the percent frequency of the data for each bin.</a:t>
            </a:r>
          </a:p>
          <a:p>
            <a:pPr marL="1211580" lvl="2" indent="-342900">
              <a:lnSpc>
                <a:spcPct val="100000"/>
              </a:lnSpc>
            </a:pPr>
            <a:r>
              <a:rPr lang="en-US" kern="1200" dirty="0"/>
              <a:t>Used to provide estimates of the relative likelihoods of different values of a random variable.</a:t>
            </a:r>
          </a:p>
          <a:p>
            <a:pPr marL="937260" lvl="1" indent="-342900"/>
            <a:endParaRPr lang="en-US" dirty="0"/>
          </a:p>
          <a:p>
            <a:endParaRPr lang="en-US" dirty="0"/>
          </a:p>
          <a:p>
            <a:pPr marL="342900" indent="-342900">
              <a:buFont typeface="Arial" panose="020B0604020202020204" pitchFamily="34" charset="0"/>
              <a:buChar char="•"/>
            </a:pPr>
            <a:endParaRPr lang="en-US" b="1" dirty="0"/>
          </a:p>
        </p:txBody>
      </p:sp>
      <p:sp>
        <p:nvSpPr>
          <p:cNvPr id="5" name="Slide Number Placeholder 4"/>
          <p:cNvSpPr>
            <a:spLocks noGrp="1"/>
          </p:cNvSpPr>
          <p:nvPr>
            <p:ph type="sldNum" sz="quarter" idx="12"/>
          </p:nvPr>
        </p:nvSpPr>
        <p:spPr/>
        <p:txBody>
          <a:bodyPr/>
          <a:lstStyle/>
          <a:p>
            <a:fld id="{4556B232-9F89-4083-B3BB-DDC8E5903F80}" type="slidenum">
              <a:rPr lang="en-US" smtClean="0"/>
              <a:t>18</a:t>
            </a:fld>
            <a:endParaRPr lang="en-US" dirty="0"/>
          </a:p>
        </p:txBody>
      </p:sp>
    </p:spTree>
    <p:extLst>
      <p:ext uri="{BB962C8B-B14F-4D97-AF65-F5344CB8AC3E}">
        <p14:creationId xmlns:p14="http://schemas.microsoft.com/office/powerpoint/2010/main" val="174595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Table 2.5 - Relative Frequency and Percent Frequency Distributions of Soft Drink Purchases</a:t>
            </a:r>
          </a:p>
        </p:txBody>
      </p:sp>
      <p:sp>
        <p:nvSpPr>
          <p:cNvPr id="5" name="Slide Number Placeholder 4"/>
          <p:cNvSpPr>
            <a:spLocks noGrp="1"/>
          </p:cNvSpPr>
          <p:nvPr>
            <p:ph type="sldNum" sz="quarter" idx="12"/>
          </p:nvPr>
        </p:nvSpPr>
        <p:spPr/>
        <p:txBody>
          <a:bodyPr/>
          <a:lstStyle/>
          <a:p>
            <a:fld id="{4556B232-9F89-4083-B3BB-DDC8E5903F80}" type="slidenum">
              <a:rPr lang="en-US" smtClean="0"/>
              <a:t>19</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06" y="2706394"/>
            <a:ext cx="7928750" cy="223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64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Definition of Data and Goals of Using Data</a:t>
            </a:r>
          </a:p>
        </p:txBody>
      </p:sp>
      <p:sp>
        <p:nvSpPr>
          <p:cNvPr id="3" name="Content Placeholder 2"/>
          <p:cNvSpPr>
            <a:spLocks noGrp="1"/>
          </p:cNvSpPr>
          <p:nvPr>
            <p:ph idx="1"/>
          </p:nvPr>
        </p:nvSpPr>
        <p:spPr/>
        <p:txBody>
          <a:bodyPr/>
          <a:lstStyle/>
          <a:p>
            <a:pPr marL="342900" indent="-342900">
              <a:lnSpc>
                <a:spcPct val="100000"/>
              </a:lnSpc>
              <a:spcBef>
                <a:spcPts val="1200"/>
              </a:spcBef>
              <a:spcAft>
                <a:spcPts val="1200"/>
              </a:spcAft>
              <a:buFont typeface="Arial" panose="020B0604020202020204" pitchFamily="34" charset="0"/>
              <a:buChar char="•"/>
            </a:pPr>
            <a:r>
              <a:rPr lang="en-US" b="1" dirty="0"/>
              <a:t>Data</a:t>
            </a:r>
            <a:r>
              <a:rPr lang="en-US" dirty="0"/>
              <a:t>:</a:t>
            </a:r>
            <a:r>
              <a:rPr lang="en-US" b="1" dirty="0"/>
              <a:t> </a:t>
            </a:r>
            <a:r>
              <a:rPr lang="en-US" dirty="0"/>
              <a:t>The facts and figures collected, analyzed, and summarized for presentation and interpretation.</a:t>
            </a:r>
          </a:p>
          <a:p>
            <a:pPr marL="342900" indent="-342900">
              <a:lnSpc>
                <a:spcPct val="100000"/>
              </a:lnSpc>
              <a:spcBef>
                <a:spcPts val="1200"/>
              </a:spcBef>
              <a:spcAft>
                <a:spcPts val="1200"/>
              </a:spcAft>
              <a:buFont typeface="Arial" panose="020B0604020202020204" pitchFamily="34" charset="0"/>
              <a:buChar char="•"/>
            </a:pPr>
            <a:r>
              <a:rPr lang="en-US" b="1" dirty="0"/>
              <a:t>Variable</a:t>
            </a:r>
            <a:r>
              <a:rPr lang="en-US" dirty="0"/>
              <a:t>:</a:t>
            </a:r>
            <a:r>
              <a:rPr lang="en-US" b="1" dirty="0"/>
              <a:t> </a:t>
            </a:r>
            <a:r>
              <a:rPr lang="en-US" dirty="0"/>
              <a:t>A characteristic or a quantity of interest that can take on different values. </a:t>
            </a:r>
          </a:p>
          <a:p>
            <a:pPr marL="342900" indent="-342900">
              <a:buFont typeface="Arial" panose="020B0604020202020204" pitchFamily="34" charset="0"/>
              <a:buChar char="•"/>
            </a:pPr>
            <a:r>
              <a:rPr lang="en-US" b="1" dirty="0"/>
              <a:t>Observation</a:t>
            </a:r>
            <a:r>
              <a:rPr lang="en-US" dirty="0"/>
              <a:t>:</a:t>
            </a:r>
            <a:r>
              <a:rPr lang="en-US" b="1" dirty="0"/>
              <a:t> </a:t>
            </a:r>
            <a:r>
              <a:rPr lang="en-US" dirty="0"/>
              <a:t>Set of values corresponding to a set of variables.</a:t>
            </a:r>
          </a:p>
          <a:p>
            <a:pPr marL="342900" indent="-342900">
              <a:lnSpc>
                <a:spcPct val="100000"/>
              </a:lnSpc>
              <a:buFont typeface="Arial" panose="020B0604020202020204" pitchFamily="34" charset="0"/>
              <a:buChar char="•"/>
            </a:pPr>
            <a:r>
              <a:rPr lang="en-US" b="1" dirty="0"/>
              <a:t>Variation</a:t>
            </a:r>
            <a:r>
              <a:rPr lang="en-US" dirty="0"/>
              <a:t>:</a:t>
            </a:r>
            <a:r>
              <a:rPr lang="en-US" b="1" dirty="0"/>
              <a:t> </a:t>
            </a:r>
            <a:r>
              <a:rPr lang="en-US" dirty="0"/>
              <a:t>The difference in a variable measured over observations.</a:t>
            </a:r>
          </a:p>
          <a:p>
            <a:pPr marL="342900" indent="-342900">
              <a:lnSpc>
                <a:spcPct val="100000"/>
              </a:lnSpc>
              <a:spcBef>
                <a:spcPts val="1800"/>
              </a:spcBef>
              <a:spcAft>
                <a:spcPts val="1800"/>
              </a:spcAft>
              <a:buFont typeface="Arial" panose="020B0604020202020204" pitchFamily="34" charset="0"/>
              <a:buChar char="•"/>
            </a:pPr>
            <a:r>
              <a:rPr lang="en-US" b="1" dirty="0"/>
              <a:t>Random variable/uncertain variable</a:t>
            </a:r>
            <a:r>
              <a:rPr lang="en-US" dirty="0"/>
              <a:t>: A quantity whose values are not known with certainty.</a:t>
            </a:r>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2</a:t>
            </a:fld>
            <a:endParaRPr lang="en-US" dirty="0"/>
          </a:p>
        </p:txBody>
      </p:sp>
    </p:spTree>
    <p:extLst>
      <p:ext uri="{BB962C8B-B14F-4D97-AF65-F5344CB8AC3E}">
        <p14:creationId xmlns:p14="http://schemas.microsoft.com/office/powerpoint/2010/main" val="3041882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Distributions from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rgbClr val="00582A"/>
                </a:solidFill>
              </a:rPr>
              <a:t>Frequency distributions </a:t>
            </a:r>
            <a:r>
              <a:rPr lang="en-US" dirty="0"/>
              <a:t>for quantitative data</a:t>
            </a:r>
          </a:p>
          <a:p>
            <a:pPr marL="937260" lvl="1" indent="-342900">
              <a:lnSpc>
                <a:spcPct val="100000"/>
              </a:lnSpc>
            </a:pPr>
            <a:r>
              <a:rPr lang="en-US" sz="2400" dirty="0">
                <a:solidFill>
                  <a:srgbClr val="00582A"/>
                </a:solidFill>
              </a:rPr>
              <a:t>Three</a:t>
            </a:r>
            <a:r>
              <a:rPr lang="en-US" sz="2400" dirty="0"/>
              <a:t> steps necessary to define the classes for a frequency distribution with quantitative data determine:</a:t>
            </a:r>
          </a:p>
          <a:p>
            <a:pPr lvl="1" indent="0">
              <a:buNone/>
            </a:pPr>
            <a:r>
              <a:rPr lang="en-US" sz="2400" b="1" dirty="0"/>
              <a:t>	</a:t>
            </a:r>
            <a:r>
              <a:rPr lang="en-US" sz="2400" dirty="0"/>
              <a:t>1. The number of nonoverlapping bins.</a:t>
            </a:r>
          </a:p>
          <a:p>
            <a:pPr lvl="1" indent="0">
              <a:buNone/>
            </a:pPr>
            <a:r>
              <a:rPr lang="en-US" sz="2400" b="1" dirty="0"/>
              <a:t>	</a:t>
            </a:r>
            <a:r>
              <a:rPr lang="en-US" sz="2400" dirty="0"/>
              <a:t>2. The width of each bin.</a:t>
            </a:r>
          </a:p>
          <a:p>
            <a:r>
              <a:rPr lang="en-US" b="1" dirty="0"/>
              <a:t>	</a:t>
            </a:r>
            <a:r>
              <a:rPr lang="en-US" dirty="0"/>
              <a:t>3. The bin limits.</a:t>
            </a:r>
            <a:endParaRPr lang="en-US" b="1" dirty="0"/>
          </a:p>
        </p:txBody>
      </p:sp>
      <p:sp>
        <p:nvSpPr>
          <p:cNvPr id="5" name="Slide Number Placeholder 4"/>
          <p:cNvSpPr>
            <a:spLocks noGrp="1"/>
          </p:cNvSpPr>
          <p:nvPr>
            <p:ph type="sldNum" sz="quarter" idx="12"/>
          </p:nvPr>
        </p:nvSpPr>
        <p:spPr/>
        <p:txBody>
          <a:bodyPr/>
          <a:lstStyle/>
          <a:p>
            <a:fld id="{4556B232-9F89-4083-B3BB-DDC8E5903F80}" type="slidenum">
              <a:rPr lang="en-US" smtClean="0"/>
              <a:t>20</a:t>
            </a:fld>
            <a:endParaRPr lang="en-US" dirty="0"/>
          </a:p>
        </p:txBody>
      </p:sp>
    </p:spTree>
    <p:extLst>
      <p:ext uri="{BB962C8B-B14F-4D97-AF65-F5344CB8AC3E}">
        <p14:creationId xmlns:p14="http://schemas.microsoft.com/office/powerpoint/2010/main" val="2035903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Distributions from Data</a:t>
            </a:r>
          </a:p>
        </p:txBody>
      </p:sp>
      <p:sp>
        <p:nvSpPr>
          <p:cNvPr id="5" name="Slide Number Placeholder 4"/>
          <p:cNvSpPr>
            <a:spLocks noGrp="1"/>
          </p:cNvSpPr>
          <p:nvPr>
            <p:ph type="sldNum" sz="quarter" idx="12"/>
          </p:nvPr>
        </p:nvSpPr>
        <p:spPr/>
        <p:txBody>
          <a:bodyPr/>
          <a:lstStyle/>
          <a:p>
            <a:fld id="{4556B232-9F89-4083-B3BB-DDC8E5903F80}" type="slidenum">
              <a:rPr lang="en-US" smtClean="0"/>
              <a:t>21</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54" y="2321493"/>
            <a:ext cx="6958049" cy="155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242" y="4677228"/>
            <a:ext cx="68484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152400" y="1676400"/>
            <a:ext cx="8690112" cy="467135"/>
          </a:xfrm>
          <a:ln>
            <a:noFill/>
          </a:ln>
        </p:spPr>
        <p:txBody>
          <a:bodyPr/>
          <a:lstStyle/>
          <a:p>
            <a:pPr algn="ctr"/>
            <a:r>
              <a:rPr lang="en-US" sz="2200" u="sng" dirty="0"/>
              <a:t>Table 2.6 - Year-End Audit Times (Days)</a:t>
            </a:r>
          </a:p>
          <a:p>
            <a:endParaRPr lang="en-US" dirty="0"/>
          </a:p>
          <a:p>
            <a:endParaRPr lang="en-US" dirty="0"/>
          </a:p>
        </p:txBody>
      </p:sp>
      <p:sp>
        <p:nvSpPr>
          <p:cNvPr id="8" name="Content Placeholder 2"/>
          <p:cNvSpPr txBox="1">
            <a:spLocks/>
          </p:cNvSpPr>
          <p:nvPr/>
        </p:nvSpPr>
        <p:spPr>
          <a:xfrm>
            <a:off x="184423" y="3886200"/>
            <a:ext cx="8690112" cy="528638"/>
          </a:xfrm>
          <a:prstGeom prst="rect">
            <a:avLst/>
          </a:prstGeom>
          <a:ln>
            <a:no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ctr">
              <a:lnSpc>
                <a:spcPct val="100000"/>
              </a:lnSpc>
              <a:spcBef>
                <a:spcPts val="0"/>
              </a:spcBef>
              <a:spcAft>
                <a:spcPts val="0"/>
              </a:spcAft>
            </a:pPr>
            <a:r>
              <a:rPr lang="en-US" sz="2200" u="sng" dirty="0"/>
              <a:t>Table 2.7 - Frequency, Relative Frequency, and Percent Frequency </a:t>
            </a:r>
          </a:p>
          <a:p>
            <a:pPr algn="ctr">
              <a:lnSpc>
                <a:spcPct val="100000"/>
              </a:lnSpc>
              <a:spcBef>
                <a:spcPts val="0"/>
              </a:spcBef>
              <a:spcAft>
                <a:spcPts val="0"/>
              </a:spcAft>
            </a:pPr>
            <a:r>
              <a:rPr lang="en-US" sz="2200" u="sng" dirty="0"/>
              <a:t>Distributions for the Audit Time Data</a:t>
            </a:r>
          </a:p>
        </p:txBody>
      </p:sp>
    </p:spTree>
    <p:extLst>
      <p:ext uri="{BB962C8B-B14F-4D97-AF65-F5344CB8AC3E}">
        <p14:creationId xmlns:p14="http://schemas.microsoft.com/office/powerpoint/2010/main" val="846955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Distributions from Data</a:t>
            </a:r>
          </a:p>
        </p:txBody>
      </p:sp>
      <p:sp>
        <p:nvSpPr>
          <p:cNvPr id="5" name="Slide Number Placeholder 4"/>
          <p:cNvSpPr>
            <a:spLocks noGrp="1"/>
          </p:cNvSpPr>
          <p:nvPr>
            <p:ph type="sldNum" sz="quarter" idx="12"/>
          </p:nvPr>
        </p:nvSpPr>
        <p:spPr/>
        <p:txBody>
          <a:bodyPr/>
          <a:lstStyle/>
          <a:p>
            <a:fld id="{4556B232-9F89-4083-B3BB-DDC8E5903F80}" type="slidenum">
              <a:rPr lang="en-US" smtClean="0"/>
              <a:t>22</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54" y="2332379"/>
            <a:ext cx="6958049" cy="155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242" y="4677228"/>
            <a:ext cx="68484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152400" y="1676400"/>
            <a:ext cx="8690112" cy="467135"/>
          </a:xfrm>
          <a:ln>
            <a:noFill/>
          </a:ln>
        </p:spPr>
        <p:txBody>
          <a:bodyPr/>
          <a:lstStyle/>
          <a:p>
            <a:pPr algn="ctr"/>
            <a:r>
              <a:rPr lang="en-US" sz="2200" u="sng" dirty="0"/>
              <a:t>Table 2.6 - Year-End Audit Times (Days)</a:t>
            </a:r>
          </a:p>
          <a:p>
            <a:endParaRPr lang="en-US" dirty="0"/>
          </a:p>
          <a:p>
            <a:endParaRPr lang="en-US" dirty="0"/>
          </a:p>
        </p:txBody>
      </p:sp>
      <p:sp>
        <p:nvSpPr>
          <p:cNvPr id="8" name="Content Placeholder 2"/>
          <p:cNvSpPr txBox="1">
            <a:spLocks/>
          </p:cNvSpPr>
          <p:nvPr/>
        </p:nvSpPr>
        <p:spPr>
          <a:xfrm>
            <a:off x="184423" y="3886200"/>
            <a:ext cx="8690112" cy="528638"/>
          </a:xfrm>
          <a:prstGeom prst="rect">
            <a:avLst/>
          </a:prstGeom>
          <a:ln>
            <a:no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ctr">
              <a:lnSpc>
                <a:spcPct val="100000"/>
              </a:lnSpc>
              <a:spcBef>
                <a:spcPts val="0"/>
              </a:spcBef>
              <a:spcAft>
                <a:spcPts val="0"/>
              </a:spcAft>
            </a:pPr>
            <a:r>
              <a:rPr lang="en-US" sz="2200" u="sng" dirty="0"/>
              <a:t>Table 2.7 - Frequency, Relative Frequency, and Percent Frequency </a:t>
            </a:r>
          </a:p>
          <a:p>
            <a:pPr algn="ctr">
              <a:lnSpc>
                <a:spcPct val="100000"/>
              </a:lnSpc>
              <a:spcBef>
                <a:spcPts val="0"/>
              </a:spcBef>
              <a:spcAft>
                <a:spcPts val="0"/>
              </a:spcAft>
            </a:pPr>
            <a:r>
              <a:rPr lang="en-US" sz="2200" u="sng" dirty="0"/>
              <a:t>Distributions for the Audit Time Data</a:t>
            </a:r>
          </a:p>
        </p:txBody>
      </p:sp>
      <p:sp>
        <p:nvSpPr>
          <p:cNvPr id="9" name="Speech Bubble: Rectangle with Corners Rounded 8">
            <a:extLst>
              <a:ext uri="{FF2B5EF4-FFF2-40B4-BE49-F238E27FC236}">
                <a16:creationId xmlns:a16="http://schemas.microsoft.com/office/drawing/2014/main" id="{0BCB9260-676F-48D1-8574-CA32CCE135A9}"/>
              </a:ext>
            </a:extLst>
          </p:cNvPr>
          <p:cNvSpPr/>
          <p:nvPr/>
        </p:nvSpPr>
        <p:spPr>
          <a:xfrm>
            <a:off x="2286000" y="2438400"/>
            <a:ext cx="228600" cy="320571"/>
          </a:xfrm>
          <a:prstGeom prst="wedgeRoundRectCallout">
            <a:avLst>
              <a:gd name="adj1" fmla="val 503874"/>
              <a:gd name="adj2" fmla="val 885645"/>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Speech Bubble: Rectangle with Corners Rounded 9">
            <a:extLst>
              <a:ext uri="{FF2B5EF4-FFF2-40B4-BE49-F238E27FC236}">
                <a16:creationId xmlns:a16="http://schemas.microsoft.com/office/drawing/2014/main" id="{80BDA27E-51DD-4B97-B3DB-68388E953995}"/>
              </a:ext>
            </a:extLst>
          </p:cNvPr>
          <p:cNvSpPr/>
          <p:nvPr/>
        </p:nvSpPr>
        <p:spPr>
          <a:xfrm>
            <a:off x="2254624" y="3360344"/>
            <a:ext cx="228600" cy="320571"/>
          </a:xfrm>
          <a:prstGeom prst="wedgeRoundRectCallout">
            <a:avLst>
              <a:gd name="adj1" fmla="val 535247"/>
              <a:gd name="adj2" fmla="val 589218"/>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Speech Bubble: Rectangle with Corners Rounded 10">
            <a:extLst>
              <a:ext uri="{FF2B5EF4-FFF2-40B4-BE49-F238E27FC236}">
                <a16:creationId xmlns:a16="http://schemas.microsoft.com/office/drawing/2014/main" id="{77B23FC5-E1C2-4F5B-BD30-A63722CBEE59}"/>
              </a:ext>
            </a:extLst>
          </p:cNvPr>
          <p:cNvSpPr/>
          <p:nvPr/>
        </p:nvSpPr>
        <p:spPr>
          <a:xfrm>
            <a:off x="3745664" y="2436575"/>
            <a:ext cx="228600" cy="320571"/>
          </a:xfrm>
          <a:prstGeom prst="wedgeRoundRectCallout">
            <a:avLst>
              <a:gd name="adj1" fmla="val -123577"/>
              <a:gd name="adj2" fmla="val 866069"/>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Oval 11">
            <a:extLst>
              <a:ext uri="{FF2B5EF4-FFF2-40B4-BE49-F238E27FC236}">
                <a16:creationId xmlns:a16="http://schemas.microsoft.com/office/drawing/2014/main" id="{A3C63EC8-65F6-474C-9747-F3A8F938FDBE}"/>
              </a:ext>
            </a:extLst>
          </p:cNvPr>
          <p:cNvSpPr/>
          <p:nvPr/>
        </p:nvSpPr>
        <p:spPr>
          <a:xfrm>
            <a:off x="3382593" y="5393369"/>
            <a:ext cx="381000" cy="22860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Speech Bubble: Rectangle with Corners Rounded 12">
            <a:extLst>
              <a:ext uri="{FF2B5EF4-FFF2-40B4-BE49-F238E27FC236}">
                <a16:creationId xmlns:a16="http://schemas.microsoft.com/office/drawing/2014/main" id="{F9336E20-D7A5-4503-B61D-16E2C72242BD}"/>
              </a:ext>
            </a:extLst>
          </p:cNvPr>
          <p:cNvSpPr/>
          <p:nvPr/>
        </p:nvSpPr>
        <p:spPr>
          <a:xfrm>
            <a:off x="6600922" y="3391788"/>
            <a:ext cx="228600" cy="320571"/>
          </a:xfrm>
          <a:prstGeom prst="wedgeRoundRectCallout">
            <a:avLst>
              <a:gd name="adj1" fmla="val -1331420"/>
              <a:gd name="adj2" fmla="val 578032"/>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Speech Bubble: Rectangle with Corners Rounded 13">
            <a:extLst>
              <a:ext uri="{FF2B5EF4-FFF2-40B4-BE49-F238E27FC236}">
                <a16:creationId xmlns:a16="http://schemas.microsoft.com/office/drawing/2014/main" id="{6539D259-6258-4D08-9BD6-DBF0F7EC0F92}"/>
              </a:ext>
            </a:extLst>
          </p:cNvPr>
          <p:cNvSpPr/>
          <p:nvPr/>
        </p:nvSpPr>
        <p:spPr>
          <a:xfrm>
            <a:off x="76199" y="4864731"/>
            <a:ext cx="1114083" cy="528638"/>
          </a:xfrm>
          <a:prstGeom prst="wedgeRoundRectCallout">
            <a:avLst>
              <a:gd name="adj1" fmla="val 72512"/>
              <a:gd name="adj2" fmla="val 72609"/>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width of each bin is 4</a:t>
            </a:r>
          </a:p>
          <a:p>
            <a:pPr algn="ctr"/>
            <a:endParaRPr lang="en-US" sz="1200" dirty="0">
              <a:solidFill>
                <a:schemeClr val="tx1"/>
              </a:solidFill>
            </a:endParaRPr>
          </a:p>
        </p:txBody>
      </p:sp>
    </p:spTree>
    <p:extLst>
      <p:ext uri="{BB962C8B-B14F-4D97-AF65-F5344CB8AC3E}">
        <p14:creationId xmlns:p14="http://schemas.microsoft.com/office/powerpoint/2010/main" val="196089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Distributions from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Histogram</a:t>
            </a:r>
            <a:r>
              <a:rPr lang="en-US" dirty="0"/>
              <a:t>: A common graphical presentation of quantitative data</a:t>
            </a:r>
            <a:r>
              <a:rPr lang="en-US" b="1" dirty="0"/>
              <a:t> </a:t>
            </a:r>
            <a:endParaRPr lang="en-US" dirty="0"/>
          </a:p>
          <a:p>
            <a:pPr marL="937260" lvl="1" indent="-342900"/>
            <a:r>
              <a:rPr lang="en-US" dirty="0"/>
              <a:t>Constructed by placing the </a:t>
            </a:r>
            <a:r>
              <a:rPr lang="en-US" dirty="0">
                <a:solidFill>
                  <a:srgbClr val="477D59"/>
                </a:solidFill>
              </a:rPr>
              <a:t>variable of interest </a:t>
            </a:r>
            <a:r>
              <a:rPr lang="en-US" dirty="0"/>
              <a:t>on the horizontal axis and the selected frequency measure (absolute frequency, relative frequency, or percent frequency) on the vertical axis.</a:t>
            </a:r>
          </a:p>
          <a:p>
            <a:pPr marL="937260" lvl="1" indent="-342900"/>
            <a:r>
              <a:rPr lang="en-US" dirty="0"/>
              <a:t>The frequency measure of each class is shown by drawing a </a:t>
            </a:r>
            <a:r>
              <a:rPr lang="en-US" dirty="0">
                <a:solidFill>
                  <a:srgbClr val="477D59"/>
                </a:solidFill>
              </a:rPr>
              <a:t>rectangle</a:t>
            </a:r>
            <a:r>
              <a:rPr lang="en-US" dirty="0"/>
              <a:t> whose base is determined by the class limits on the horizontal axis and whose height is the corresponding frequency measure.</a:t>
            </a:r>
          </a:p>
          <a:p>
            <a:pPr marL="937260" lvl="1" indent="-342900"/>
            <a:endParaRPr lang="en-US" dirty="0"/>
          </a:p>
          <a:p>
            <a:endParaRPr lang="en-US" dirty="0"/>
          </a:p>
          <a:p>
            <a:pPr marL="342900" indent="-342900">
              <a:buFont typeface="Arial" panose="020B0604020202020204" pitchFamily="34" charset="0"/>
              <a:buChar char="•"/>
            </a:pPr>
            <a:endParaRPr lang="en-US" b="1" dirty="0"/>
          </a:p>
        </p:txBody>
      </p:sp>
      <p:sp>
        <p:nvSpPr>
          <p:cNvPr id="5" name="Slide Number Placeholder 4"/>
          <p:cNvSpPr>
            <a:spLocks noGrp="1"/>
          </p:cNvSpPr>
          <p:nvPr>
            <p:ph type="sldNum" sz="quarter" idx="12"/>
          </p:nvPr>
        </p:nvSpPr>
        <p:spPr/>
        <p:txBody>
          <a:bodyPr/>
          <a:lstStyle/>
          <a:p>
            <a:fld id="{4556B232-9F89-4083-B3BB-DDC8E5903F80}" type="slidenum">
              <a:rPr lang="en-US" smtClean="0"/>
              <a:t>23</a:t>
            </a:fld>
            <a:endParaRPr lang="en-US" dirty="0"/>
          </a:p>
        </p:txBody>
      </p:sp>
    </p:spTree>
    <p:extLst>
      <p:ext uri="{BB962C8B-B14F-4D97-AF65-F5344CB8AC3E}">
        <p14:creationId xmlns:p14="http://schemas.microsoft.com/office/powerpoint/2010/main" val="77834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Figure 2.11 - Histogram for the Audit Time Data</a:t>
            </a:r>
          </a:p>
        </p:txBody>
      </p:sp>
      <p:sp>
        <p:nvSpPr>
          <p:cNvPr id="5" name="Slide Number Placeholder 4"/>
          <p:cNvSpPr>
            <a:spLocks noGrp="1"/>
          </p:cNvSpPr>
          <p:nvPr>
            <p:ph type="sldNum" sz="quarter" idx="12"/>
          </p:nvPr>
        </p:nvSpPr>
        <p:spPr/>
        <p:txBody>
          <a:bodyPr/>
          <a:lstStyle/>
          <a:p>
            <a:fld id="{4556B232-9F89-4083-B3BB-DDC8E5903F80}" type="slidenum">
              <a:rPr lang="en-US" smtClean="0"/>
              <a:t>24</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1"/>
            <a:ext cx="7772400" cy="29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2819400" y="4800600"/>
            <a:ext cx="3314700" cy="2057400"/>
          </a:xfrm>
          <a:prstGeom prst="rect">
            <a:avLst/>
          </a:prstGeom>
        </p:spPr>
      </p:pic>
      <p:sp>
        <p:nvSpPr>
          <p:cNvPr id="4" name="Oval 3"/>
          <p:cNvSpPr/>
          <p:nvPr/>
        </p:nvSpPr>
        <p:spPr>
          <a:xfrm>
            <a:off x="5334000" y="5486400"/>
            <a:ext cx="304800" cy="30480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p:cNvCxnSpPr/>
          <p:nvPr/>
        </p:nvCxnSpPr>
        <p:spPr>
          <a:xfrm>
            <a:off x="2209801" y="3886202"/>
            <a:ext cx="4114799" cy="0"/>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2209801" y="3200403"/>
            <a:ext cx="1219199" cy="0"/>
          </a:xfrm>
          <a:prstGeom prst="line">
            <a:avLst/>
          </a:prstGeom>
          <a:ln>
            <a:prstDash val="dash"/>
          </a:ln>
        </p:spPr>
        <p:style>
          <a:lnRef idx="1">
            <a:schemeClr val="accent5"/>
          </a:lnRef>
          <a:fillRef idx="0">
            <a:schemeClr val="accent5"/>
          </a:fillRef>
          <a:effectRef idx="0">
            <a:schemeClr val="accent5"/>
          </a:effectRef>
          <a:fontRef idx="minor">
            <a:schemeClr val="tx1"/>
          </a:fontRef>
        </p:style>
      </p:cxnSp>
      <p:sp>
        <p:nvSpPr>
          <p:cNvPr id="6" name="Speech Bubble: Rectangle with Corners Rounded 5">
            <a:extLst>
              <a:ext uri="{FF2B5EF4-FFF2-40B4-BE49-F238E27FC236}">
                <a16:creationId xmlns:a16="http://schemas.microsoft.com/office/drawing/2014/main" id="{931E64B2-CB10-4585-884D-09D2578972BD}"/>
              </a:ext>
            </a:extLst>
          </p:cNvPr>
          <p:cNvSpPr/>
          <p:nvPr/>
        </p:nvSpPr>
        <p:spPr>
          <a:xfrm>
            <a:off x="152400" y="3885174"/>
            <a:ext cx="838200" cy="533400"/>
          </a:xfrm>
          <a:prstGeom prst="wedgeRoundRectCallout">
            <a:avLst>
              <a:gd name="adj1" fmla="val 187901"/>
              <a:gd name="adj2" fmla="val -167284"/>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75000"/>
                  </a:schemeClr>
                </a:solidFill>
              </a:rPr>
              <a:t>Frequency value</a:t>
            </a:r>
          </a:p>
        </p:txBody>
      </p:sp>
      <p:cxnSp>
        <p:nvCxnSpPr>
          <p:cNvPr id="15" name="Straight Arrow Connector 14">
            <a:extLst>
              <a:ext uri="{FF2B5EF4-FFF2-40B4-BE49-F238E27FC236}">
                <a16:creationId xmlns:a16="http://schemas.microsoft.com/office/drawing/2014/main" id="{B8E12994-334A-4214-816A-B225AAB561F9}"/>
              </a:ext>
            </a:extLst>
          </p:cNvPr>
          <p:cNvCxnSpPr/>
          <p:nvPr/>
        </p:nvCxnSpPr>
        <p:spPr>
          <a:xfrm>
            <a:off x="990600" y="4267200"/>
            <a:ext cx="4343400" cy="137160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17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Distributions from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Histogram</a:t>
            </a:r>
            <a:r>
              <a:rPr lang="en-US" b="1" dirty="0"/>
              <a:t> </a:t>
            </a:r>
            <a:r>
              <a:rPr lang="en-US" dirty="0"/>
              <a:t>provides information about the shape, or form of a distribution.</a:t>
            </a:r>
            <a:endParaRPr lang="en-US" b="1" dirty="0"/>
          </a:p>
          <a:p>
            <a:pPr marL="342900" indent="-342900">
              <a:buFont typeface="Arial" panose="020B0604020202020204" pitchFamily="34" charset="0"/>
              <a:buChar char="•"/>
            </a:pPr>
            <a:r>
              <a:rPr lang="en-US" b="1" dirty="0"/>
              <a:t>Skewness</a:t>
            </a:r>
            <a:r>
              <a:rPr lang="en-US" dirty="0"/>
              <a:t>: Lack of symmetry</a:t>
            </a:r>
          </a:p>
          <a:p>
            <a:pPr marL="937260" lvl="1" indent="-342900"/>
            <a:r>
              <a:rPr lang="en-US" dirty="0"/>
              <a:t>Important characteristic of the shape of a distribution</a:t>
            </a:r>
          </a:p>
          <a:p>
            <a:r>
              <a:rPr lang="en-US" dirty="0"/>
              <a:t>	</a:t>
            </a:r>
          </a:p>
          <a:p>
            <a:endParaRPr lang="en-US" dirty="0"/>
          </a:p>
          <a:p>
            <a:pPr marL="342900" indent="-342900">
              <a:buFont typeface="Arial" panose="020B0604020202020204" pitchFamily="34" charset="0"/>
              <a:buChar char="•"/>
            </a:pPr>
            <a:endParaRPr lang="en-US" b="1" dirty="0"/>
          </a:p>
        </p:txBody>
      </p:sp>
      <p:sp>
        <p:nvSpPr>
          <p:cNvPr id="5" name="Slide Number Placeholder 4"/>
          <p:cNvSpPr>
            <a:spLocks noGrp="1"/>
          </p:cNvSpPr>
          <p:nvPr>
            <p:ph type="sldNum" sz="quarter" idx="12"/>
          </p:nvPr>
        </p:nvSpPr>
        <p:spPr/>
        <p:txBody>
          <a:bodyPr/>
          <a:lstStyle/>
          <a:p>
            <a:fld id="{4556B232-9F89-4083-B3BB-DDC8E5903F80}" type="slidenum">
              <a:rPr lang="en-US" smtClean="0"/>
              <a:t>25</a:t>
            </a:fld>
            <a:endParaRPr lang="en-US" dirty="0"/>
          </a:p>
        </p:txBody>
      </p:sp>
    </p:spTree>
    <p:extLst>
      <p:ext uri="{BB962C8B-B14F-4D97-AF65-F5344CB8AC3E}">
        <p14:creationId xmlns:p14="http://schemas.microsoft.com/office/powerpoint/2010/main" val="243403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Figure 2.14 - Histograms Showing Distributions with Different Levels of Skewness</a:t>
            </a:r>
          </a:p>
        </p:txBody>
      </p:sp>
      <p:sp>
        <p:nvSpPr>
          <p:cNvPr id="5" name="Slide Number Placeholder 4"/>
          <p:cNvSpPr>
            <a:spLocks noGrp="1"/>
          </p:cNvSpPr>
          <p:nvPr>
            <p:ph type="sldNum" sz="quarter" idx="12"/>
          </p:nvPr>
        </p:nvSpPr>
        <p:spPr/>
        <p:txBody>
          <a:bodyPr/>
          <a:lstStyle/>
          <a:p>
            <a:fld id="{4556B232-9F89-4083-B3BB-DDC8E5903F80}" type="slidenum">
              <a:rPr lang="en-US" smtClean="0"/>
              <a:t>26</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235" y="1777286"/>
            <a:ext cx="6444330" cy="487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301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Distributions from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Cumulative frequency distribution</a:t>
            </a:r>
            <a:r>
              <a:rPr lang="en-US" dirty="0"/>
              <a:t>: A variation of the frequency distribution that provides another tabular summary of quantitative data.</a:t>
            </a:r>
          </a:p>
          <a:p>
            <a:pPr marL="937260" lvl="1" indent="-342900"/>
            <a:r>
              <a:rPr lang="en-US" dirty="0"/>
              <a:t>Uses the number of classes, class widths, and class limits developed for the frequency distribution.</a:t>
            </a:r>
          </a:p>
          <a:p>
            <a:pPr marL="937260" lvl="1" indent="-342900"/>
            <a:r>
              <a:rPr lang="en-US" dirty="0"/>
              <a:t>Shows the number of data items with values less than or equal to the upper class limit of each class.</a:t>
            </a:r>
          </a:p>
          <a:p>
            <a:pPr marL="937260" lvl="1" indent="-342900"/>
            <a:endParaRPr lang="en-US" dirty="0"/>
          </a:p>
          <a:p>
            <a:r>
              <a:rPr lang="en-US" dirty="0"/>
              <a:t>	</a:t>
            </a:r>
          </a:p>
          <a:p>
            <a:endParaRPr lang="en-US" dirty="0"/>
          </a:p>
          <a:p>
            <a:pPr marL="342900" indent="-342900">
              <a:buFont typeface="Arial" panose="020B0604020202020204" pitchFamily="34" charset="0"/>
              <a:buChar char="•"/>
            </a:pPr>
            <a:endParaRPr lang="en-US" b="1" dirty="0"/>
          </a:p>
        </p:txBody>
      </p:sp>
      <p:sp>
        <p:nvSpPr>
          <p:cNvPr id="5" name="Slide Number Placeholder 4"/>
          <p:cNvSpPr>
            <a:spLocks noGrp="1"/>
          </p:cNvSpPr>
          <p:nvPr>
            <p:ph type="sldNum" sz="quarter" idx="12"/>
          </p:nvPr>
        </p:nvSpPr>
        <p:spPr/>
        <p:txBody>
          <a:bodyPr/>
          <a:lstStyle/>
          <a:p>
            <a:fld id="{4556B232-9F89-4083-B3BB-DDC8E5903F80}" type="slidenum">
              <a:rPr lang="en-US" smtClean="0"/>
              <a:t>27</a:t>
            </a:fld>
            <a:endParaRPr lang="en-US" dirty="0"/>
          </a:p>
        </p:txBody>
      </p:sp>
    </p:spTree>
    <p:extLst>
      <p:ext uri="{BB962C8B-B14F-4D97-AF65-F5344CB8AC3E}">
        <p14:creationId xmlns:p14="http://schemas.microsoft.com/office/powerpoint/2010/main" val="396782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Table 2.8 - Cumulative Frequency, Cumulative Relative Frequency, and Cumulative Percent Frequency Distributions for the Audit Time</a:t>
            </a:r>
          </a:p>
        </p:txBody>
      </p:sp>
      <p:sp>
        <p:nvSpPr>
          <p:cNvPr id="5" name="Slide Number Placeholder 4"/>
          <p:cNvSpPr>
            <a:spLocks noGrp="1"/>
          </p:cNvSpPr>
          <p:nvPr>
            <p:ph type="sldNum" sz="quarter" idx="12"/>
          </p:nvPr>
        </p:nvSpPr>
        <p:spPr/>
        <p:txBody>
          <a:bodyPr/>
          <a:lstStyle/>
          <a:p>
            <a:fld id="{4556B232-9F89-4083-B3BB-DDC8E5903F80}" type="slidenum">
              <a:rPr lang="en-US" smtClean="0"/>
              <a:t>28</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36" y="2446658"/>
            <a:ext cx="7116639" cy="208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6800850" y="4654550"/>
            <a:ext cx="1181100" cy="1838325"/>
          </a:xfrm>
          <a:prstGeom prst="rect">
            <a:avLst/>
          </a:prstGeom>
        </p:spPr>
      </p:pic>
      <p:sp>
        <p:nvSpPr>
          <p:cNvPr id="4" name="Left Brace 3"/>
          <p:cNvSpPr/>
          <p:nvPr/>
        </p:nvSpPr>
        <p:spPr>
          <a:xfrm>
            <a:off x="6800851" y="5348376"/>
            <a:ext cx="285750" cy="5190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Oval 7"/>
          <p:cNvSpPr/>
          <p:nvPr/>
        </p:nvSpPr>
        <p:spPr>
          <a:xfrm flipV="1">
            <a:off x="5029200" y="3352798"/>
            <a:ext cx="533400" cy="457202"/>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Speech Bubble: Rectangle with Corners Rounded 16">
            <a:extLst>
              <a:ext uri="{FF2B5EF4-FFF2-40B4-BE49-F238E27FC236}">
                <a16:creationId xmlns:a16="http://schemas.microsoft.com/office/drawing/2014/main" id="{9DDF5AD6-8525-4152-86DC-299F51ADD08C}"/>
              </a:ext>
            </a:extLst>
          </p:cNvPr>
          <p:cNvSpPr/>
          <p:nvPr/>
        </p:nvSpPr>
        <p:spPr>
          <a:xfrm>
            <a:off x="3048000" y="5452198"/>
            <a:ext cx="2483224" cy="609601"/>
          </a:xfrm>
          <a:prstGeom prst="wedgeRoundRectCallout">
            <a:avLst>
              <a:gd name="adj1" fmla="val 101662"/>
              <a:gd name="adj2" fmla="val -23655"/>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0.20+0.40=0.60; 0.60+0.25=0.85</a:t>
            </a:r>
          </a:p>
        </p:txBody>
      </p:sp>
      <p:cxnSp>
        <p:nvCxnSpPr>
          <p:cNvPr id="15" name="Straight Arrow Connector 14">
            <a:extLst>
              <a:ext uri="{FF2B5EF4-FFF2-40B4-BE49-F238E27FC236}">
                <a16:creationId xmlns:a16="http://schemas.microsoft.com/office/drawing/2014/main" id="{FBBB94DC-9D13-4714-AF5E-0AE40B731B08}"/>
              </a:ext>
            </a:extLst>
          </p:cNvPr>
          <p:cNvCxnSpPr>
            <a:cxnSpLocks/>
          </p:cNvCxnSpPr>
          <p:nvPr/>
        </p:nvCxnSpPr>
        <p:spPr>
          <a:xfrm flipV="1">
            <a:off x="4191000" y="3581400"/>
            <a:ext cx="914400" cy="2026488"/>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F978D5-7007-42FF-9131-031400B8C26D}"/>
              </a:ext>
            </a:extLst>
          </p:cNvPr>
          <p:cNvCxnSpPr>
            <a:cxnSpLocks/>
          </p:cNvCxnSpPr>
          <p:nvPr/>
        </p:nvCxnSpPr>
        <p:spPr>
          <a:xfrm flipV="1">
            <a:off x="5257800" y="3810000"/>
            <a:ext cx="76200" cy="1797888"/>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E2391FB-315D-4DF7-8A33-E616EBAB9B1D}"/>
              </a:ext>
            </a:extLst>
          </p:cNvPr>
          <p:cNvSpPr/>
          <p:nvPr/>
        </p:nvSpPr>
        <p:spPr>
          <a:xfrm flipV="1">
            <a:off x="3962401" y="5591130"/>
            <a:ext cx="400050" cy="27627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556BD852-E067-43B8-98C5-E4BD352EB17E}"/>
              </a:ext>
            </a:extLst>
          </p:cNvPr>
          <p:cNvSpPr/>
          <p:nvPr/>
        </p:nvSpPr>
        <p:spPr>
          <a:xfrm flipV="1">
            <a:off x="4986059" y="5573712"/>
            <a:ext cx="400050" cy="27627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70845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551540"/>
            <a:ext cx="8915399" cy="838200"/>
          </a:xfrm>
          <a:ln>
            <a:noFill/>
          </a:ln>
        </p:spPr>
        <p:txBody>
          <a:bodyPr>
            <a:normAutofit/>
          </a:bodyPr>
          <a:lstStyle/>
          <a:p>
            <a:pPr algn="r"/>
            <a:r>
              <a:rPr lang="en-US" altLang="zh-CN" sz="2800" b="1" i="1" dirty="0">
                <a:latin typeface="Tahoma" pitchFamily="34" charset="0"/>
                <a:ea typeface="Tahoma" pitchFamily="34" charset="0"/>
                <a:cs typeface="Tahoma" pitchFamily="34" charset="0"/>
              </a:rPr>
              <a:t>Additional Reading - </a:t>
            </a:r>
            <a:r>
              <a:rPr lang="en-US" sz="2800" b="1" i="1" dirty="0">
                <a:latin typeface="Tahoma" pitchFamily="34" charset="0"/>
                <a:ea typeface="Tahoma" pitchFamily="34" charset="0"/>
                <a:cs typeface="Tahoma" pitchFamily="34" charset="0"/>
              </a:rPr>
              <a:t>Measures of Location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mtClean="0"/>
              <a:t>29</a:t>
            </a:fld>
            <a:endParaRPr lang="en-US" dirty="0"/>
          </a:p>
        </p:txBody>
      </p:sp>
    </p:spTree>
    <p:extLst>
      <p:ext uri="{BB962C8B-B14F-4D97-AF65-F5344CB8AC3E}">
        <p14:creationId xmlns:p14="http://schemas.microsoft.com/office/powerpoint/2010/main" val="98611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2.1 - Data for Dow Jones Industrial Index Companies</a:t>
            </a:r>
          </a:p>
        </p:txBody>
      </p:sp>
      <p:sp>
        <p:nvSpPr>
          <p:cNvPr id="5" name="Slide Number Placeholder 4"/>
          <p:cNvSpPr>
            <a:spLocks noGrp="1"/>
          </p:cNvSpPr>
          <p:nvPr>
            <p:ph type="sldNum" sz="quarter" idx="12"/>
          </p:nvPr>
        </p:nvSpPr>
        <p:spPr/>
        <p:txBody>
          <a:bodyPr/>
          <a:lstStyle/>
          <a:p>
            <a:fld id="{4556B232-9F89-4083-B3BB-DDC8E5903F80}" type="slidenum">
              <a:rPr lang="en-US" smtClean="0"/>
              <a:t>3</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85891"/>
            <a:ext cx="6248400" cy="493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peech Bubble: Rectangle with Corners Rounded 5">
            <a:extLst>
              <a:ext uri="{FF2B5EF4-FFF2-40B4-BE49-F238E27FC236}">
                <a16:creationId xmlns:a16="http://schemas.microsoft.com/office/drawing/2014/main" id="{534B7131-9747-4BB7-B1AC-05F93AE0C841}"/>
              </a:ext>
            </a:extLst>
          </p:cNvPr>
          <p:cNvSpPr/>
          <p:nvPr/>
        </p:nvSpPr>
        <p:spPr>
          <a:xfrm>
            <a:off x="419100" y="2514600"/>
            <a:ext cx="1143000" cy="381000"/>
          </a:xfrm>
          <a:prstGeom prst="wedgeRoundRectCallout">
            <a:avLst>
              <a:gd name="adj1" fmla="val 237131"/>
              <a:gd name="adj2" fmla="val -172036"/>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Variable</a:t>
            </a:r>
            <a:r>
              <a:rPr lang="en-US" sz="1200" dirty="0">
                <a:solidFill>
                  <a:schemeClr val="tx1"/>
                </a:solidFill>
              </a:rPr>
              <a:t> </a:t>
            </a:r>
            <a:endParaRPr lang="en-US" sz="1200" dirty="0"/>
          </a:p>
        </p:txBody>
      </p:sp>
      <p:sp>
        <p:nvSpPr>
          <p:cNvPr id="7" name="Speech Bubble: Rectangle with Corners Rounded 6">
            <a:extLst>
              <a:ext uri="{FF2B5EF4-FFF2-40B4-BE49-F238E27FC236}">
                <a16:creationId xmlns:a16="http://schemas.microsoft.com/office/drawing/2014/main" id="{ED9837A6-DE9C-4C42-A2A1-C2D0A23AFD0C}"/>
              </a:ext>
            </a:extLst>
          </p:cNvPr>
          <p:cNvSpPr/>
          <p:nvPr/>
        </p:nvSpPr>
        <p:spPr>
          <a:xfrm>
            <a:off x="408039" y="3771901"/>
            <a:ext cx="1143000" cy="381000"/>
          </a:xfrm>
          <a:prstGeom prst="wedgeRoundRectCallout">
            <a:avLst>
              <a:gd name="adj1" fmla="val 79483"/>
              <a:gd name="adj2" fmla="val -178108"/>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Observations</a:t>
            </a:r>
            <a:r>
              <a:rPr lang="en-US" sz="1200" dirty="0">
                <a:solidFill>
                  <a:schemeClr val="tx1"/>
                </a:solidFill>
              </a:rPr>
              <a:t> </a:t>
            </a:r>
            <a:endParaRPr lang="en-US" sz="1200" dirty="0"/>
          </a:p>
        </p:txBody>
      </p:sp>
      <p:sp>
        <p:nvSpPr>
          <p:cNvPr id="8" name="Oval 7">
            <a:extLst>
              <a:ext uri="{FF2B5EF4-FFF2-40B4-BE49-F238E27FC236}">
                <a16:creationId xmlns:a16="http://schemas.microsoft.com/office/drawing/2014/main" id="{C99F3457-C5C4-443D-88AE-29DC121422AB}"/>
              </a:ext>
            </a:extLst>
          </p:cNvPr>
          <p:cNvSpPr/>
          <p:nvPr/>
        </p:nvSpPr>
        <p:spPr>
          <a:xfrm flipV="1">
            <a:off x="3733800" y="1885890"/>
            <a:ext cx="533400" cy="32391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84051F85-39F3-402C-98D1-BC3A102BB5D8}"/>
              </a:ext>
            </a:extLst>
          </p:cNvPr>
          <p:cNvSpPr/>
          <p:nvPr/>
        </p:nvSpPr>
        <p:spPr>
          <a:xfrm>
            <a:off x="1905000" y="3048000"/>
            <a:ext cx="6248400" cy="4572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93101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Location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866900"/>
                <a:ext cx="8690112" cy="4687956"/>
              </a:xfrm>
            </p:spPr>
            <p:txBody>
              <a:bodyPr/>
              <a:lstStyle/>
              <a:p>
                <a:pPr marL="342900" indent="-342900" algn="just">
                  <a:lnSpc>
                    <a:spcPct val="100000"/>
                  </a:lnSpc>
                  <a:spcBef>
                    <a:spcPts val="300"/>
                  </a:spcBef>
                  <a:spcAft>
                    <a:spcPts val="300"/>
                  </a:spcAft>
                  <a:buFont typeface="Arial" pitchFamily="34" charset="0"/>
                  <a:buChar char="•"/>
                </a:pPr>
                <a:r>
                  <a:rPr lang="en-US" b="1" dirty="0"/>
                  <a:t>Mean/Arithmetic mean</a:t>
                </a:r>
                <a:r>
                  <a:rPr lang="en-US" dirty="0"/>
                  <a:t> </a:t>
                </a:r>
              </a:p>
              <a:p>
                <a:pPr marL="937260" lvl="1" indent="-342900" algn="just">
                  <a:spcBef>
                    <a:spcPts val="0"/>
                  </a:spcBef>
                  <a:spcAft>
                    <a:spcPts val="300"/>
                  </a:spcAft>
                </a:pPr>
                <a:r>
                  <a:rPr lang="en-US" dirty="0"/>
                  <a:t>Average value for a variable. </a:t>
                </a:r>
              </a:p>
              <a:p>
                <a:pPr marL="937260" lvl="1" indent="-342900" algn="just">
                  <a:spcBef>
                    <a:spcPts val="0"/>
                  </a:spcBef>
                  <a:spcAft>
                    <a:spcPts val="300"/>
                  </a:spcAft>
                </a:pPr>
                <a:r>
                  <a:rPr lang="en-US" dirty="0"/>
                  <a:t>The mean is denoted by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a:t>
                </a:r>
              </a:p>
              <a:p>
                <a:pPr marL="937260" lvl="1" indent="-342900" algn="just">
                  <a:spcBef>
                    <a:spcPts val="0"/>
                  </a:spcBef>
                  <a:spcAft>
                    <a:spcPts val="300"/>
                  </a:spcAft>
                </a:pPr>
                <a:endParaRPr lang="en-US" dirty="0"/>
              </a:p>
              <a:p>
                <a:pPr lvl="1" indent="0" algn="just">
                  <a:spcBef>
                    <a:spcPts val="0"/>
                  </a:spcBef>
                  <a:spcAft>
                    <a:spcPts val="300"/>
                  </a:spcAft>
                  <a:buNone/>
                </a:pPr>
                <a:endParaRPr lang="en-US" dirty="0"/>
              </a:p>
              <a:p>
                <a:pPr marL="1211580" lvl="2" indent="-342900" algn="just">
                  <a:spcBef>
                    <a:spcPts val="0"/>
                  </a:spcBef>
                  <a:spcAft>
                    <a:spcPts val="300"/>
                  </a:spcAft>
                </a:pPr>
                <a:r>
                  <a:rPr lang="en-US" b="0" i="1" dirty="0">
                    <a:latin typeface="+mn-lt"/>
                  </a:rPr>
                  <a:t>n</a:t>
                </a:r>
                <a:r>
                  <a:rPr lang="en-US" b="0" i="1" dirty="0"/>
                  <a:t> </a:t>
                </a:r>
                <a:r>
                  <a:rPr lang="en-US" b="0" dirty="0"/>
                  <a:t>= sample size</a:t>
                </a:r>
              </a:p>
              <a:p>
                <a:pPr marL="1211580" lvl="2" indent="-342900" algn="just">
                  <a:spcBef>
                    <a:spcPts val="0"/>
                  </a:spcBef>
                  <a:spcAft>
                    <a:spcPts val="300"/>
                  </a:spcAft>
                </a:pP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𝑥</m:t>
                        </m:r>
                      </m:e>
                      <m:sub>
                        <m:r>
                          <a:rPr lang="en-US" i="1">
                            <a:solidFill>
                              <a:schemeClr val="tx1"/>
                            </a:solidFill>
                            <a:latin typeface="Cambria Math"/>
                          </a:rPr>
                          <m:t>1</m:t>
                        </m:r>
                      </m:sub>
                    </m:sSub>
                  </m:oMath>
                </a14:m>
                <a:r>
                  <a:rPr lang="en-US" b="0" i="1" dirty="0"/>
                  <a:t> </a:t>
                </a:r>
                <a:r>
                  <a:rPr lang="en-US" b="0" dirty="0"/>
                  <a:t>= value </a:t>
                </a:r>
                <a:r>
                  <a:rPr lang="en-US" dirty="0"/>
                  <a:t>of variable </a:t>
                </a:r>
                <a:r>
                  <a:rPr lang="en-US" i="1" dirty="0">
                    <a:latin typeface="+mn-lt"/>
                  </a:rPr>
                  <a:t>x</a:t>
                </a:r>
                <a:r>
                  <a:rPr lang="en-US" i="1" dirty="0"/>
                  <a:t> </a:t>
                </a:r>
                <a:r>
                  <a:rPr lang="en-US" dirty="0"/>
                  <a:t>for the first observation</a:t>
                </a:r>
                <a:endParaRPr lang="en-US" b="0" dirty="0"/>
              </a:p>
              <a:p>
                <a:pPr marL="1211580" lvl="2" indent="-342900" algn="just">
                  <a:spcBef>
                    <a:spcPts val="0"/>
                  </a:spcBef>
                  <a:spcAft>
                    <a:spcPts val="300"/>
                  </a:spcAft>
                </a:pP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𝑥</m:t>
                        </m:r>
                      </m:e>
                      <m:sub>
                        <m:r>
                          <a:rPr lang="en-US" b="0" i="1" smtClean="0">
                            <a:solidFill>
                              <a:schemeClr val="tx1"/>
                            </a:solidFill>
                            <a:latin typeface="Cambria Math"/>
                          </a:rPr>
                          <m:t>2</m:t>
                        </m:r>
                      </m:sub>
                    </m:sSub>
                  </m:oMath>
                </a14:m>
                <a:r>
                  <a:rPr lang="en-US" i="1" dirty="0"/>
                  <a:t> </a:t>
                </a:r>
                <a:r>
                  <a:rPr lang="en-US" dirty="0"/>
                  <a:t>= value of variable </a:t>
                </a:r>
                <a:r>
                  <a:rPr lang="en-US" i="1" dirty="0">
                    <a:latin typeface="+mn-lt"/>
                  </a:rPr>
                  <a:t>x </a:t>
                </a:r>
                <a:r>
                  <a:rPr lang="en-US" dirty="0"/>
                  <a:t>for the second observation</a:t>
                </a:r>
              </a:p>
              <a:p>
                <a:pPr marL="1211580" lvl="2" indent="-342900" algn="just">
                  <a:spcBef>
                    <a:spcPts val="0"/>
                  </a:spcBef>
                  <a:spcAft>
                    <a:spcPts val="300"/>
                  </a:spcAft>
                </a:pP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𝑥</m:t>
                        </m:r>
                      </m:e>
                      <m:sub>
                        <m:r>
                          <a:rPr lang="en-US" b="0" i="1" smtClean="0">
                            <a:solidFill>
                              <a:schemeClr val="tx1"/>
                            </a:solidFill>
                            <a:latin typeface="Cambria Math"/>
                          </a:rPr>
                          <m:t>𝑛</m:t>
                        </m:r>
                      </m:sub>
                    </m:sSub>
                  </m:oMath>
                </a14:m>
                <a:r>
                  <a:rPr lang="en-US" b="0" i="1" dirty="0"/>
                  <a:t> </a:t>
                </a:r>
                <a:r>
                  <a:rPr lang="en-US" b="0" dirty="0"/>
                  <a:t>= </a:t>
                </a:r>
                <a:r>
                  <a:rPr lang="en-US" dirty="0"/>
                  <a:t>value of variable </a:t>
                </a:r>
                <a:r>
                  <a:rPr lang="en-US" i="1" dirty="0">
                    <a:latin typeface="+mn-lt"/>
                  </a:rPr>
                  <a:t>x </a:t>
                </a:r>
                <a:r>
                  <a:rPr lang="en-US" dirty="0"/>
                  <a:t>for the </a:t>
                </a:r>
                <a:r>
                  <a:rPr lang="en-US" i="1" dirty="0"/>
                  <a:t>n</a:t>
                </a:r>
                <a:r>
                  <a:rPr lang="en-US" dirty="0"/>
                  <a:t>th observation</a:t>
                </a:r>
              </a:p>
              <a:p>
                <a:pPr marL="1211580" lvl="2" indent="-342900" algn="just">
                  <a:spcBef>
                    <a:spcPts val="0"/>
                  </a:spcBef>
                  <a:spcAft>
                    <a:spcPts val="300"/>
                  </a:spcAft>
                </a:pPr>
                <a:endParaRPr lang="en-US" b="0" dirty="0"/>
              </a:p>
              <a:p>
                <a:pPr lvl="2" indent="0" algn="just">
                  <a:lnSpc>
                    <a:spcPct val="100000"/>
                  </a:lnSpc>
                  <a:spcBef>
                    <a:spcPts val="300"/>
                  </a:spcBef>
                  <a:spcAft>
                    <a:spcPts val="300"/>
                  </a:spcAft>
                  <a:buNone/>
                </a:pPr>
                <a:endParaRPr lang="en-US" i="1" dirty="0"/>
              </a:p>
              <a:p>
                <a:pPr marL="1211580" lvl="2" indent="-342900" algn="just">
                  <a:lnSpc>
                    <a:spcPct val="100000"/>
                  </a:lnSpc>
                  <a:spcBef>
                    <a:spcPts val="300"/>
                  </a:spcBef>
                  <a:spcAft>
                    <a:spcPts val="300"/>
                  </a:spcAft>
                </a:pPr>
                <a:endParaRPr lang="en-US" i="1" dirty="0"/>
              </a:p>
              <a:p>
                <a:pPr lvl="1" indent="0" algn="just">
                  <a:buNone/>
                </a:pPr>
                <a:r>
                  <a:rPr lang="en-US" i="1" dirty="0"/>
                  <a:t>								</a:t>
                </a:r>
                <a:endParaRPr lang="en-US" dirty="0"/>
              </a:p>
              <a:p>
                <a:pPr marL="937260" lvl="1" indent="-342900" algn="just"/>
                <a:endParaRPr lang="en-US" dirty="0"/>
              </a:p>
              <a:p>
                <a:pPr marL="342900" indent="-342900" algn="just">
                  <a:buFont typeface="Arial" pitchFamily="34" charset="0"/>
                  <a:buChar char="•"/>
                </a:pPr>
                <a:endParaRPr lang="en-US" dirty="0"/>
              </a:p>
              <a:p>
                <a:pPr marL="342900" indent="-342900" algn="just">
                  <a:buFont typeface="Arial" pitchFamily="34" charset="0"/>
                  <a:buChar char="•"/>
                </a:pPr>
                <a:endParaRPr lang="en-US" dirty="0"/>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866900"/>
                <a:ext cx="8690112" cy="4687956"/>
              </a:xfrm>
              <a:blipFill rotWithShape="1">
                <a:blip r:embed="rId3"/>
                <a:stretch>
                  <a:fillRect l="-911" t="-90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30</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609600" y="3606800"/>
                <a:ext cx="5992010" cy="725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Calibri" panose="020F0502020204030204" pitchFamily="34" charset="0"/>
                  </a:rPr>
                  <a:t>Sample mean, </a:t>
                </a:r>
                <a14:m>
                  <m:oMath xmlns:m="http://schemas.openxmlformats.org/officeDocument/2006/math">
                    <m:acc>
                      <m:accPr>
                        <m:chr m:val="̅"/>
                        <m:ctrlPr>
                          <a:rPr lang="en-US" sz="2200" i="1">
                            <a:solidFill>
                              <a:schemeClr val="tx2"/>
                            </a:solidFill>
                            <a:latin typeface="Cambria Math" panose="02040503050406030204" pitchFamily="18" charset="0"/>
                          </a:rPr>
                        </m:ctrlPr>
                      </m:accPr>
                      <m:e>
                        <m:r>
                          <a:rPr lang="en-US" sz="2200" i="1">
                            <a:solidFill>
                              <a:schemeClr val="tx2"/>
                            </a:solidFill>
                            <a:latin typeface="Cambria Math"/>
                          </a:rPr>
                          <m:t>𝑥</m:t>
                        </m:r>
                      </m:e>
                    </m:acc>
                  </m:oMath>
                </a14:m>
                <a:r>
                  <a:rPr lang="en-US" sz="2200" dirty="0">
                    <a:solidFill>
                      <a:schemeClr val="tx2"/>
                    </a:solidFill>
                    <a:latin typeface="Calibri" panose="020F0502020204030204" pitchFamily="34" charset="0"/>
                  </a:rPr>
                  <a:t> = </a:t>
                </a:r>
                <a14:m>
                  <m:oMath xmlns:m="http://schemas.openxmlformats.org/officeDocument/2006/math">
                    <m:f>
                      <m:fPr>
                        <m:ctrlPr>
                          <a:rPr lang="en-US" sz="2200" i="1">
                            <a:solidFill>
                              <a:schemeClr val="tx2"/>
                            </a:solidFill>
                            <a:latin typeface="Cambria Math" panose="02040503050406030204" pitchFamily="18" charset="0"/>
                          </a:rPr>
                        </m:ctrlPr>
                      </m:fPr>
                      <m:num>
                        <m:nary>
                          <m:naryPr>
                            <m:chr m:val="∑"/>
                            <m:subHide m:val="on"/>
                            <m:supHide m:val="on"/>
                            <m:ctrlPr>
                              <a:rPr lang="en-US" sz="2200" i="1">
                                <a:solidFill>
                                  <a:schemeClr val="tx2"/>
                                </a:solidFill>
                                <a:latin typeface="Cambria Math" panose="02040503050406030204" pitchFamily="18" charset="0"/>
                              </a:rPr>
                            </m:ctrlPr>
                          </m:naryPr>
                          <m:sub/>
                          <m:sup/>
                          <m:e>
                            <m:sSub>
                              <m:sSubPr>
                                <m:ctrlPr>
                                  <a:rPr lang="en-US" sz="2200" i="1">
                                    <a:solidFill>
                                      <a:schemeClr val="tx2"/>
                                    </a:solidFill>
                                    <a:latin typeface="Cambria Math" panose="02040503050406030204" pitchFamily="18" charset="0"/>
                                  </a:rPr>
                                </m:ctrlPr>
                              </m:sSubPr>
                              <m:e>
                                <m:r>
                                  <a:rPr lang="en-US" sz="2200" i="1">
                                    <a:solidFill>
                                      <a:schemeClr val="tx2"/>
                                    </a:solidFill>
                                    <a:latin typeface="Cambria Math"/>
                                  </a:rPr>
                                  <m:t>𝑥</m:t>
                                </m:r>
                              </m:e>
                              <m:sub>
                                <m:r>
                                  <a:rPr lang="en-US" sz="2200" i="1">
                                    <a:solidFill>
                                      <a:schemeClr val="tx2"/>
                                    </a:solidFill>
                                    <a:latin typeface="Cambria Math"/>
                                  </a:rPr>
                                  <m:t>𝑖</m:t>
                                </m:r>
                              </m:sub>
                            </m:sSub>
                          </m:e>
                        </m:nary>
                      </m:num>
                      <m:den>
                        <m:r>
                          <a:rPr lang="en-US" sz="2200" i="1">
                            <a:solidFill>
                              <a:schemeClr val="tx2"/>
                            </a:solidFill>
                            <a:latin typeface="Cambria Math"/>
                          </a:rPr>
                          <m:t>𝑛</m:t>
                        </m:r>
                      </m:den>
                    </m:f>
                  </m:oMath>
                </a14:m>
                <a:r>
                  <a:rPr lang="en-US" sz="2200" dirty="0">
                    <a:solidFill>
                      <a:schemeClr val="tx2"/>
                    </a:solidFill>
                    <a:latin typeface="Calibri" panose="020F0502020204030204" pitchFamily="34" charset="0"/>
                  </a:rPr>
                  <a:t>  = </a:t>
                </a:r>
                <a14:m>
                  <m:oMath xmlns:m="http://schemas.openxmlformats.org/officeDocument/2006/math">
                    <m:f>
                      <m:fPr>
                        <m:ctrlPr>
                          <a:rPr lang="en-US" sz="2200" i="1">
                            <a:solidFill>
                              <a:schemeClr val="tx2"/>
                            </a:solidFill>
                            <a:latin typeface="Cambria Math" panose="02040503050406030204" pitchFamily="18" charset="0"/>
                          </a:rPr>
                        </m:ctrlPr>
                      </m:fPr>
                      <m:num>
                        <m:sSub>
                          <m:sSubPr>
                            <m:ctrlPr>
                              <a:rPr lang="en-US" sz="2200" i="1">
                                <a:solidFill>
                                  <a:schemeClr val="tx2"/>
                                </a:solidFill>
                                <a:latin typeface="Cambria Math" panose="02040503050406030204" pitchFamily="18" charset="0"/>
                              </a:rPr>
                            </m:ctrlPr>
                          </m:sSubPr>
                          <m:e>
                            <m:r>
                              <a:rPr lang="en-US" sz="2200" i="1">
                                <a:solidFill>
                                  <a:schemeClr val="tx2"/>
                                </a:solidFill>
                                <a:latin typeface="Cambria Math"/>
                              </a:rPr>
                              <m:t>𝑥</m:t>
                            </m:r>
                          </m:e>
                          <m:sub>
                            <m:r>
                              <a:rPr lang="en-US" sz="2200" i="1">
                                <a:solidFill>
                                  <a:schemeClr val="tx2"/>
                                </a:solidFill>
                                <a:latin typeface="Cambria Math"/>
                              </a:rPr>
                              <m:t>1</m:t>
                            </m:r>
                          </m:sub>
                        </m:sSub>
                        <m:r>
                          <a:rPr lang="en-US" sz="2200" i="1">
                            <a:solidFill>
                              <a:schemeClr val="tx2"/>
                            </a:solidFill>
                            <a:latin typeface="Cambria Math"/>
                          </a:rPr>
                          <m:t> </m:t>
                        </m:r>
                        <m:r>
                          <m:rPr>
                            <m:nor/>
                          </m:rPr>
                          <a:rPr lang="en-US" sz="2200" dirty="0">
                            <a:solidFill>
                              <a:schemeClr val="tx2"/>
                            </a:solidFill>
                            <a:latin typeface="Calibri" panose="020F0502020204030204" pitchFamily="34" charset="0"/>
                          </a:rPr>
                          <m:t>+ </m:t>
                        </m:r>
                        <m:sSub>
                          <m:sSubPr>
                            <m:ctrlPr>
                              <a:rPr lang="en-US" sz="2200" i="1">
                                <a:solidFill>
                                  <a:schemeClr val="tx2"/>
                                </a:solidFill>
                                <a:latin typeface="Cambria Math" panose="02040503050406030204" pitchFamily="18" charset="0"/>
                              </a:rPr>
                            </m:ctrlPr>
                          </m:sSubPr>
                          <m:e>
                            <m:r>
                              <a:rPr lang="en-US" sz="2200" i="1">
                                <a:solidFill>
                                  <a:schemeClr val="tx2"/>
                                </a:solidFill>
                                <a:latin typeface="Cambria Math"/>
                              </a:rPr>
                              <m:t>𝑥</m:t>
                            </m:r>
                          </m:e>
                          <m:sub>
                            <m:r>
                              <a:rPr lang="en-US" sz="2200" i="1">
                                <a:solidFill>
                                  <a:schemeClr val="tx2"/>
                                </a:solidFill>
                                <a:latin typeface="Cambria Math"/>
                              </a:rPr>
                              <m:t>2</m:t>
                            </m:r>
                          </m:sub>
                        </m:sSub>
                        <m:r>
                          <m:rPr>
                            <m:nor/>
                          </m:rPr>
                          <a:rPr lang="en-US" sz="2200" dirty="0">
                            <a:solidFill>
                              <a:schemeClr val="tx2"/>
                            </a:solidFill>
                            <a:latin typeface="Calibri" panose="020F0502020204030204" pitchFamily="34" charset="0"/>
                          </a:rPr>
                          <m:t> + · · · + </m:t>
                        </m:r>
                        <m:sSub>
                          <m:sSubPr>
                            <m:ctrlPr>
                              <a:rPr lang="en-US" sz="2200" i="1">
                                <a:solidFill>
                                  <a:schemeClr val="tx2"/>
                                </a:solidFill>
                                <a:latin typeface="Cambria Math" panose="02040503050406030204" pitchFamily="18" charset="0"/>
                              </a:rPr>
                            </m:ctrlPr>
                          </m:sSubPr>
                          <m:e>
                            <m:r>
                              <a:rPr lang="en-US" sz="2200" i="1">
                                <a:solidFill>
                                  <a:schemeClr val="tx2"/>
                                </a:solidFill>
                                <a:latin typeface="Cambria Math"/>
                              </a:rPr>
                              <m:t>𝑥</m:t>
                            </m:r>
                          </m:e>
                          <m:sub>
                            <m:r>
                              <a:rPr lang="en-US" sz="2200" i="1">
                                <a:solidFill>
                                  <a:schemeClr val="tx2"/>
                                </a:solidFill>
                                <a:latin typeface="Cambria Math"/>
                              </a:rPr>
                              <m:t>𝑛</m:t>
                            </m:r>
                          </m:sub>
                        </m:sSub>
                        <m:r>
                          <m:rPr>
                            <m:nor/>
                          </m:rPr>
                          <a:rPr lang="en-US" sz="2200" dirty="0">
                            <a:solidFill>
                              <a:schemeClr val="tx2"/>
                            </a:solidFill>
                            <a:latin typeface="Calibri" panose="020F0502020204030204" pitchFamily="34" charset="0"/>
                          </a:rPr>
                          <m:t> </m:t>
                        </m:r>
                      </m:num>
                      <m:den>
                        <m:r>
                          <a:rPr lang="en-US" sz="2200" i="1">
                            <a:solidFill>
                              <a:schemeClr val="tx2"/>
                            </a:solidFill>
                            <a:latin typeface="Cambria Math"/>
                          </a:rPr>
                          <m:t>𝑛</m:t>
                        </m:r>
                      </m:den>
                    </m:f>
                  </m:oMath>
                </a14:m>
                <a:endParaRPr lang="en-US" sz="2200" dirty="0">
                  <a:solidFill>
                    <a:schemeClr val="tx2"/>
                  </a:solidFill>
                  <a:latin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9600" y="3606800"/>
                <a:ext cx="5992010" cy="725016"/>
              </a:xfrm>
              <a:prstGeom prst="rect">
                <a:avLst/>
              </a:prstGeom>
              <a:blipFill rotWithShape="1">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7144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a:t>Table 2.9 - Data on Home Sales in Cincinnati, Ohio, Suburb</a:t>
            </a:r>
          </a:p>
        </p:txBody>
      </p:sp>
      <p:sp>
        <p:nvSpPr>
          <p:cNvPr id="3" name="Content Placeholder 2"/>
          <p:cNvSpPr>
            <a:spLocks noGrp="1"/>
          </p:cNvSpPr>
          <p:nvPr>
            <p:ph idx="1"/>
          </p:nvPr>
        </p:nvSpPr>
        <p:spPr>
          <a:xfrm>
            <a:off x="228600" y="1828800"/>
            <a:ext cx="8690112" cy="4687956"/>
          </a:xfrm>
        </p:spPr>
        <p:txBody>
          <a:bodyPr/>
          <a:lstStyle/>
          <a:p>
            <a:pPr>
              <a:lnSpc>
                <a:spcPct val="100000"/>
              </a:lnSpc>
            </a:pPr>
            <a:r>
              <a:rPr lang="en-US" u="sng" dirty="0"/>
              <a:t>Illustration:</a:t>
            </a:r>
            <a:r>
              <a:rPr lang="en-US" dirty="0"/>
              <a:t> Computation of the mean home selling price for the sample of 12 home sales:</a:t>
            </a:r>
          </a:p>
          <a:p>
            <a:pPr>
              <a:lnSpc>
                <a:spcPct val="100000"/>
              </a:lnSpc>
            </a:pPr>
            <a:endParaRPr lang="en-US" u="sng" dirty="0"/>
          </a:p>
        </p:txBody>
      </p:sp>
      <p:sp>
        <p:nvSpPr>
          <p:cNvPr id="5" name="Slide Number Placeholder 4"/>
          <p:cNvSpPr>
            <a:spLocks noGrp="1"/>
          </p:cNvSpPr>
          <p:nvPr>
            <p:ph type="sldNum" sz="quarter" idx="12"/>
          </p:nvPr>
        </p:nvSpPr>
        <p:spPr/>
        <p:txBody>
          <a:bodyPr/>
          <a:lstStyle/>
          <a:p>
            <a:fld id="{4556B232-9F89-4083-B3BB-DDC8E5903F80}" type="slidenum">
              <a:rPr lang="en-US" smtClean="0"/>
              <a:t>31</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72" y="2741222"/>
            <a:ext cx="7644543" cy="358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607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Computation of Sample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905000"/>
                <a:ext cx="8690112" cy="4687956"/>
              </a:xfrm>
            </p:spPr>
            <p:txBody>
              <a:bodyPr/>
              <a:lstStyle/>
              <a:p>
                <a:r>
                  <a:rPr lang="en-US" u="sng" dirty="0"/>
                  <a:t>Illustration:</a:t>
                </a:r>
                <a:r>
                  <a:rPr lang="en-US" dirty="0"/>
                  <a:t> Computation of the mean home selling price for the sample of 12 home sales:</a:t>
                </a:r>
              </a:p>
              <a:p>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𝑥</m:t>
                        </m:r>
                      </m:e>
                    </m:acc>
                  </m:oMath>
                </a14:m>
                <a:r>
                  <a:rPr lang="en-US" sz="2800" dirty="0"/>
                  <a:t> = </a:t>
                </a:r>
                <a14:m>
                  <m:oMath xmlns:m="http://schemas.openxmlformats.org/officeDocument/2006/math">
                    <m:f>
                      <m:fPr>
                        <m:ctrlPr>
                          <a:rPr lang="en-US" sz="2800" i="1">
                            <a:latin typeface="Cambria Math" panose="02040503050406030204" pitchFamily="18" charset="0"/>
                          </a:rPr>
                        </m:ctrlPr>
                      </m:fPr>
                      <m:num>
                        <m:nary>
                          <m:naryPr>
                            <m:chr m:val="∑"/>
                            <m:subHide m:val="on"/>
                            <m:supHide m:val="on"/>
                            <m:ctrlPr>
                              <a:rPr lang="en-US" sz="2800" i="1">
                                <a:latin typeface="Cambria Math" panose="02040503050406030204" pitchFamily="18" charset="0"/>
                              </a:rPr>
                            </m:ctrlPr>
                          </m:naryPr>
                          <m:sub/>
                          <m:sup/>
                          <m:e>
                            <m:sSub>
                              <m:sSubPr>
                                <m:ctrlPr>
                                  <a:rPr lang="en-US" sz="2800" i="1">
                                    <a:latin typeface="Cambria Math" panose="02040503050406030204" pitchFamily="18" charset="0"/>
                                  </a:rPr>
                                </m:ctrlPr>
                              </m:sSubPr>
                              <m:e>
                                <m:r>
                                  <a:rPr lang="en-US" sz="2800" i="1">
                                    <a:latin typeface="Cambria Math"/>
                                  </a:rPr>
                                  <m:t>𝑥</m:t>
                                </m:r>
                              </m:e>
                              <m:sub>
                                <m:r>
                                  <a:rPr lang="en-US" sz="2800" i="1">
                                    <a:latin typeface="Cambria Math"/>
                                  </a:rPr>
                                  <m:t>𝑖</m:t>
                                </m:r>
                              </m:sub>
                            </m:sSub>
                          </m:e>
                        </m:nary>
                      </m:num>
                      <m:den>
                        <m:r>
                          <a:rPr lang="en-US" sz="2800" i="1">
                            <a:latin typeface="Cambria Math"/>
                          </a:rPr>
                          <m:t>𝑛</m:t>
                        </m:r>
                      </m:den>
                    </m:f>
                  </m:oMath>
                </a14:m>
                <a:r>
                  <a:rPr lang="en-US" sz="2800" dirty="0"/>
                  <a:t> = </a:t>
                </a:r>
                <a14:m>
                  <m:oMath xmlns:m="http://schemas.openxmlformats.org/officeDocument/2006/math">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𝑥</m:t>
                            </m:r>
                          </m:e>
                          <m:sub>
                            <m:r>
                              <a:rPr lang="en-US" sz="2800" i="1">
                                <a:latin typeface="Cambria Math"/>
                              </a:rPr>
                              <m:t>1</m:t>
                            </m:r>
                          </m:sub>
                        </m:sSub>
                        <m:r>
                          <m:rPr>
                            <m:nor/>
                          </m:rPr>
                          <a:rPr lang="en-US" sz="2800" b="0" i="0" smtClean="0">
                            <a:latin typeface="Cambria" panose="02040503050406030204" pitchFamily="18" charset="0"/>
                          </a:rPr>
                          <m:t> </m:t>
                        </m:r>
                        <m:sSub>
                          <m:sSubPr>
                            <m:ctrlPr>
                              <a:rPr lang="en-US" sz="2800" i="1">
                                <a:latin typeface="Cambria Math" panose="02040503050406030204" pitchFamily="18" charset="0"/>
                              </a:rPr>
                            </m:ctrlPr>
                          </m:sSubPr>
                          <m:e>
                            <m:r>
                              <a:rPr lang="en-US" sz="2800" b="0" i="1" smtClean="0">
                                <a:latin typeface="Cambria Math"/>
                              </a:rPr>
                              <m:t>+ </m:t>
                            </m:r>
                            <m:r>
                              <a:rPr lang="en-US" sz="2800" i="1">
                                <a:latin typeface="Cambria Math"/>
                              </a:rPr>
                              <m:t>𝑥</m:t>
                            </m:r>
                          </m:e>
                          <m:sub>
                            <m:r>
                              <a:rPr lang="en-US" sz="2800" i="1">
                                <a:latin typeface="Cambria Math"/>
                              </a:rPr>
                              <m:t>2</m:t>
                            </m:r>
                          </m:sub>
                        </m:sSub>
                        <m:r>
                          <m:rPr>
                            <m:nor/>
                          </m:rPr>
                          <a:rPr lang="en-US" sz="2800" b="0" i="0" dirty="0" smtClean="0">
                            <a:latin typeface="Cambria" panose="02040503050406030204" pitchFamily="18" charset="0"/>
                          </a:rPr>
                          <m:t> </m:t>
                        </m:r>
                        <m:r>
                          <a:rPr lang="en-US" sz="2800" i="1" dirty="0">
                            <a:latin typeface="Cambria Math"/>
                          </a:rPr>
                          <m:t>+ ∙</m:t>
                        </m:r>
                        <m:r>
                          <a:rPr lang="en-US" sz="2800" b="0" i="1" dirty="0" smtClean="0">
                            <a:latin typeface="Cambria Math"/>
                          </a:rPr>
                          <m:t> </m:t>
                        </m:r>
                        <m:r>
                          <a:rPr lang="en-US" sz="2800" i="1" dirty="0">
                            <a:latin typeface="Cambria Math"/>
                          </a:rPr>
                          <m:t>∙</m:t>
                        </m:r>
                        <m:r>
                          <a:rPr lang="en-US" sz="2800" b="0" i="1" dirty="0" smtClean="0">
                            <a:latin typeface="Cambria Math"/>
                          </a:rPr>
                          <m:t> </m:t>
                        </m:r>
                        <m:sSub>
                          <m:sSubPr>
                            <m:ctrlPr>
                              <a:rPr lang="en-US" sz="2800" i="1">
                                <a:latin typeface="Cambria Math" panose="02040503050406030204" pitchFamily="18" charset="0"/>
                              </a:rPr>
                            </m:ctrlPr>
                          </m:sSubPr>
                          <m:e>
                            <m:r>
                              <a:rPr lang="en-US" sz="2800" i="1" dirty="0">
                                <a:latin typeface="Cambria Math"/>
                              </a:rPr>
                              <m:t>∙</m:t>
                            </m:r>
                            <m:r>
                              <a:rPr lang="en-US" sz="2800" b="0" i="1" dirty="0" smtClean="0">
                                <a:latin typeface="Cambria Math"/>
                              </a:rPr>
                              <m:t> </m:t>
                            </m:r>
                            <m:r>
                              <a:rPr lang="en-US" sz="2800" b="0" i="1" smtClean="0">
                                <a:latin typeface="Cambria Math"/>
                              </a:rPr>
                              <m:t>+ </m:t>
                            </m:r>
                            <m:r>
                              <a:rPr lang="en-US" sz="2800" i="1">
                                <a:latin typeface="Cambria Math"/>
                              </a:rPr>
                              <m:t>𝑥</m:t>
                            </m:r>
                          </m:e>
                          <m:sub>
                            <m:r>
                              <a:rPr lang="en-US" sz="2800" b="0" i="1" smtClean="0">
                                <a:latin typeface="Cambria Math"/>
                              </a:rPr>
                              <m:t>12</m:t>
                            </m:r>
                          </m:sub>
                        </m:sSub>
                      </m:num>
                      <m:den>
                        <m:r>
                          <m:rPr>
                            <m:nor/>
                          </m:rPr>
                          <a:rPr lang="en-US" sz="2800" b="0" i="0" dirty="0" smtClean="0"/>
                          <m:t>12</m:t>
                        </m:r>
                      </m:den>
                    </m:f>
                  </m:oMath>
                </a14:m>
                <a:r>
                  <a:rPr lang="en-US" sz="2800" dirty="0"/>
                  <a:t> </a:t>
                </a:r>
              </a:p>
              <a:p>
                <a:r>
                  <a:rPr lang="en-US" dirty="0">
                    <a:ea typeface="Tahoma" panose="020B0604030504040204" pitchFamily="34" charset="0"/>
                    <a:cs typeface="Tahoma" panose="020B0604030504040204" pitchFamily="34" charset="0"/>
                  </a:rPr>
                  <a:t>                                  = </a:t>
                </a:r>
                <a14:m>
                  <m:oMath xmlns:m="http://schemas.openxmlformats.org/officeDocument/2006/math">
                    <m:f>
                      <m:fPr>
                        <m:ctrlPr>
                          <a:rPr lang="en-US" i="1" smtClean="0">
                            <a:latin typeface="Cambria Math" panose="02040503050406030204" pitchFamily="18" charset="0"/>
                          </a:rPr>
                        </m:ctrlPr>
                      </m:fPr>
                      <m:num>
                        <m:r>
                          <m:rPr>
                            <m:nor/>
                          </m:rPr>
                          <a:rPr lang="en-US">
                            <a:ea typeface="Tahoma" panose="020B0604030504040204" pitchFamily="34" charset="0"/>
                            <a:cs typeface="Tahoma" panose="020B0604030504040204" pitchFamily="34" charset="0"/>
                          </a:rPr>
                          <m:t>138,000 </m:t>
                        </m:r>
                        <m:r>
                          <a:rPr lang="en-US" b="0" i="1" dirty="0" smtClean="0">
                            <a:latin typeface="Cambria Math"/>
                          </a:rPr>
                          <m:t>+</m:t>
                        </m:r>
                        <m:r>
                          <m:rPr>
                            <m:nor/>
                          </m:rPr>
                          <a:rPr lang="en-US" b="0" i="0" dirty="0" smtClean="0">
                            <a:ea typeface="Tahoma" panose="020B0604030504040204" pitchFamily="34" charset="0"/>
                            <a:cs typeface="Tahoma" panose="020B0604030504040204" pitchFamily="34" charset="0"/>
                          </a:rPr>
                          <m:t> </m:t>
                        </m:r>
                        <m:r>
                          <m:rPr>
                            <m:nor/>
                          </m:rPr>
                          <a:rPr lang="en-US">
                            <a:ea typeface="Tahoma" panose="020B0604030504040204" pitchFamily="34" charset="0"/>
                            <a:cs typeface="Tahoma" panose="020B0604030504040204" pitchFamily="34" charset="0"/>
                          </a:rPr>
                          <m:t>254,000</m:t>
                        </m:r>
                        <m:r>
                          <a:rPr lang="en-US" b="0" i="1" dirty="0" smtClean="0">
                            <a:latin typeface="Cambria Math"/>
                          </a:rPr>
                          <m:t> +</m:t>
                        </m:r>
                        <m:r>
                          <m:rPr>
                            <m:nor/>
                          </m:rPr>
                          <a:rPr lang="en-US" b="0" i="0" dirty="0" smtClean="0">
                            <a:ea typeface="Tahoma" panose="020B0604030504040204" pitchFamily="34" charset="0"/>
                            <a:cs typeface="Tahoma" panose="020B0604030504040204" pitchFamily="34" charset="0"/>
                          </a:rPr>
                          <m:t> </m:t>
                        </m:r>
                        <m:r>
                          <a:rPr lang="en-US" i="1" dirty="0">
                            <a:latin typeface="Cambria Math"/>
                          </a:rPr>
                          <m:t>∙</m:t>
                        </m:r>
                        <m:r>
                          <a:rPr lang="en-US" b="0" i="1" dirty="0" smtClean="0">
                            <a:latin typeface="Cambria Math"/>
                          </a:rPr>
                          <m:t> </m:t>
                        </m:r>
                        <m:r>
                          <a:rPr lang="en-US" i="1" dirty="0">
                            <a:latin typeface="Cambria Math"/>
                          </a:rPr>
                          <m:t>∙</m:t>
                        </m:r>
                        <m:r>
                          <a:rPr lang="en-US" b="0" i="1" dirty="0" smtClean="0">
                            <a:latin typeface="Cambria Math"/>
                          </a:rPr>
                          <m:t> </m:t>
                        </m:r>
                        <m:r>
                          <a:rPr lang="en-US" i="1" dirty="0">
                            <a:latin typeface="Cambria Math"/>
                          </a:rPr>
                          <m:t>∙</m:t>
                        </m:r>
                        <m:r>
                          <m:rPr>
                            <m:nor/>
                          </m:rPr>
                          <a:rPr lang="en-US" b="0" i="0" dirty="0" smtClean="0">
                            <a:ea typeface="Tahoma" panose="020B0604030504040204" pitchFamily="34" charset="0"/>
                            <a:cs typeface="Tahoma" panose="020B0604030504040204" pitchFamily="34" charset="0"/>
                          </a:rPr>
                          <m:t> + </m:t>
                        </m:r>
                        <m:r>
                          <m:rPr>
                            <m:nor/>
                          </m:rPr>
                          <a:rPr lang="en-US">
                            <a:ea typeface="Tahoma" panose="020B0604030504040204" pitchFamily="34" charset="0"/>
                            <a:cs typeface="Tahoma" panose="020B0604030504040204" pitchFamily="34" charset="0"/>
                          </a:rPr>
                          <m:t>456,250 </m:t>
                        </m:r>
                      </m:num>
                      <m:den>
                        <m:r>
                          <m:rPr>
                            <m:nor/>
                          </m:rPr>
                          <a:rPr lang="en-US" b="0" i="0" dirty="0" smtClean="0">
                            <a:ea typeface="Tahoma" panose="020B0604030504040204" pitchFamily="34" charset="0"/>
                            <a:cs typeface="Tahoma" panose="020B0604030504040204" pitchFamily="34" charset="0"/>
                          </a:rPr>
                          <m:t>12</m:t>
                        </m:r>
                      </m:den>
                    </m:f>
                  </m:oMath>
                </a14:m>
                <a:r>
                  <a:rPr lang="en-US" dirty="0">
                    <a:ea typeface="Tahoma" panose="020B0604030504040204" pitchFamily="34" charset="0"/>
                    <a:cs typeface="Tahoma" panose="020B0604030504040204" pitchFamily="34" charset="0"/>
                  </a:rPr>
                  <a:t> </a:t>
                </a:r>
              </a:p>
              <a:p>
                <a:pPr>
                  <a:lnSpc>
                    <a:spcPct val="100000"/>
                  </a:lnSpc>
                </a:pPr>
                <a:r>
                  <a:rPr lang="en-US" dirty="0"/>
                  <a:t>	                    = </a:t>
                </a:r>
                <a14:m>
                  <m:oMath xmlns:m="http://schemas.openxmlformats.org/officeDocument/2006/math">
                    <m:f>
                      <m:fPr>
                        <m:ctrlPr>
                          <a:rPr lang="en-US" i="1">
                            <a:latin typeface="Cambria Math" panose="02040503050406030204" pitchFamily="18" charset="0"/>
                          </a:rPr>
                        </m:ctrlPr>
                      </m:fPr>
                      <m:num>
                        <m:r>
                          <m:rPr>
                            <m:nor/>
                          </m:rPr>
                          <a:rPr lang="en-US" dirty="0">
                            <a:ea typeface="Tahoma" panose="020B0604030504040204" pitchFamily="34" charset="0"/>
                            <a:cs typeface="Tahoma" panose="020B0604030504040204" pitchFamily="34" charset="0"/>
                          </a:rPr>
                          <m:t> </m:t>
                        </m:r>
                        <m:r>
                          <m:rPr>
                            <m:nor/>
                          </m:rPr>
                          <a:rPr lang="en-US">
                            <a:ea typeface="Tahoma" panose="020B0604030504040204" pitchFamily="34" charset="0"/>
                            <a:cs typeface="Tahoma" panose="020B0604030504040204" pitchFamily="34" charset="0"/>
                          </a:rPr>
                          <m:t>2</m:t>
                        </m:r>
                        <m:r>
                          <m:rPr>
                            <m:nor/>
                          </m:rPr>
                          <a:rPr lang="en-US" b="0" i="0" smtClean="0">
                            <a:ea typeface="Tahoma" panose="020B0604030504040204" pitchFamily="34" charset="0"/>
                            <a:cs typeface="Tahoma" panose="020B0604030504040204" pitchFamily="34" charset="0"/>
                          </a:rPr>
                          <m:t>,639</m:t>
                        </m:r>
                        <m:r>
                          <m:rPr>
                            <m:nor/>
                          </m:rPr>
                          <a:rPr lang="en-US">
                            <a:ea typeface="Tahoma" panose="020B0604030504040204" pitchFamily="34" charset="0"/>
                            <a:cs typeface="Tahoma" panose="020B0604030504040204" pitchFamily="34" charset="0"/>
                          </a:rPr>
                          <m:t>,</m:t>
                        </m:r>
                        <m:r>
                          <m:rPr>
                            <m:nor/>
                          </m:rPr>
                          <a:rPr lang="en-US" b="0" i="0" smtClean="0">
                            <a:ea typeface="Tahoma" panose="020B0604030504040204" pitchFamily="34" charset="0"/>
                            <a:cs typeface="Tahoma" panose="020B0604030504040204" pitchFamily="34" charset="0"/>
                          </a:rPr>
                          <m:t>25</m:t>
                        </m:r>
                        <m:r>
                          <m:rPr>
                            <m:nor/>
                          </m:rPr>
                          <a:rPr lang="en-US">
                            <a:ea typeface="Tahoma" panose="020B0604030504040204" pitchFamily="34" charset="0"/>
                            <a:cs typeface="Tahoma" panose="020B0604030504040204" pitchFamily="34" charset="0"/>
                          </a:rPr>
                          <m:t>0</m:t>
                        </m:r>
                        <m:r>
                          <a:rPr lang="en-US" i="1" dirty="0">
                            <a:latin typeface="Cambria Math"/>
                          </a:rPr>
                          <m:t> </m:t>
                        </m:r>
                      </m:num>
                      <m:den>
                        <m:r>
                          <m:rPr>
                            <m:nor/>
                          </m:rPr>
                          <a:rPr lang="en-US" dirty="0">
                            <a:ea typeface="Tahoma" panose="020B0604030504040204" pitchFamily="34" charset="0"/>
                            <a:cs typeface="Tahoma" panose="020B0604030504040204" pitchFamily="34" charset="0"/>
                          </a:rPr>
                          <m:t>12</m:t>
                        </m:r>
                      </m:den>
                    </m:f>
                  </m:oMath>
                </a14:m>
                <a:r>
                  <a:rPr lang="en-US" dirty="0">
                    <a:ea typeface="Tahoma" panose="020B0604030504040204" pitchFamily="34" charset="0"/>
                    <a:cs typeface="Tahoma" panose="020B0604030504040204" pitchFamily="34" charset="0"/>
                  </a:rPr>
                  <a:t> </a:t>
                </a:r>
              </a:p>
              <a:p>
                <a:pPr>
                  <a:lnSpc>
                    <a:spcPct val="100000"/>
                  </a:lnSpc>
                </a:pPr>
                <a:r>
                  <a:rPr lang="en-US" dirty="0">
                    <a:ea typeface="Tahoma" panose="020B0604030504040204" pitchFamily="34" charset="0"/>
                    <a:cs typeface="Tahoma" panose="020B0604030504040204" pitchFamily="34" charset="0"/>
                  </a:rPr>
                  <a:t>                                 = 219,937.50</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905000"/>
                <a:ext cx="8690112" cy="4687956"/>
              </a:xfrm>
              <a:blipFill rotWithShape="1">
                <a:blip r:embed="rId3"/>
                <a:stretch>
                  <a:fillRect l="-105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32</a:t>
            </a:fld>
            <a:endParaRPr lang="en-US" dirty="0"/>
          </a:p>
        </p:txBody>
      </p:sp>
    </p:spTree>
    <p:extLst>
      <p:ext uri="{BB962C8B-B14F-4D97-AF65-F5344CB8AC3E}">
        <p14:creationId xmlns:p14="http://schemas.microsoft.com/office/powerpoint/2010/main" val="928647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Location</a:t>
            </a:r>
          </a:p>
        </p:txBody>
      </p:sp>
      <p:sp>
        <p:nvSpPr>
          <p:cNvPr id="3" name="Content Placeholder 2"/>
          <p:cNvSpPr>
            <a:spLocks noGrp="1"/>
          </p:cNvSpPr>
          <p:nvPr>
            <p:ph idx="1"/>
          </p:nvPr>
        </p:nvSpPr>
        <p:spPr/>
        <p:txBody>
          <a:bodyPr/>
          <a:lstStyle/>
          <a:p>
            <a:pPr marL="342900" indent="-342900">
              <a:buFont typeface="Arial" pitchFamily="34" charset="0"/>
              <a:buChar char="•"/>
            </a:pPr>
            <a:r>
              <a:rPr lang="en-US" b="1" dirty="0"/>
              <a:t>Median</a:t>
            </a:r>
            <a:r>
              <a:rPr lang="en-US" dirty="0"/>
              <a:t>: Value in the middle when the data is arranged in ascending order.</a:t>
            </a:r>
          </a:p>
          <a:p>
            <a:pPr marL="937260" lvl="1" indent="-342900"/>
            <a:r>
              <a:rPr lang="en-US" dirty="0"/>
              <a:t>Middle value, for an odd number of observations</a:t>
            </a:r>
          </a:p>
          <a:p>
            <a:pPr marL="937260" lvl="1" indent="-342900"/>
            <a:r>
              <a:rPr lang="en-US" dirty="0"/>
              <a:t>Average of two middle values, for an even number of observations</a:t>
            </a:r>
          </a:p>
          <a:p>
            <a:pPr marL="937260" lvl="1" indent="-342900">
              <a:lnSpc>
                <a:spcPct val="100000"/>
              </a:lnSpc>
            </a:pPr>
            <a:endParaRPr lang="en-US" dirty="0"/>
          </a:p>
          <a:p>
            <a:pPr marL="937260" lvl="1" indent="-342900">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33</a:t>
            </a:fld>
            <a:endParaRPr lang="en-US" dirty="0"/>
          </a:p>
        </p:txBody>
      </p:sp>
    </p:spTree>
    <p:extLst>
      <p:ext uri="{BB962C8B-B14F-4D97-AF65-F5344CB8AC3E}">
        <p14:creationId xmlns:p14="http://schemas.microsoft.com/office/powerpoint/2010/main" val="764639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Sample Median</a:t>
            </a:r>
          </a:p>
        </p:txBody>
      </p:sp>
      <p:sp>
        <p:nvSpPr>
          <p:cNvPr id="3" name="Content Placeholder 2"/>
          <p:cNvSpPr>
            <a:spLocks noGrp="1"/>
          </p:cNvSpPr>
          <p:nvPr>
            <p:ph idx="1"/>
          </p:nvPr>
        </p:nvSpPr>
        <p:spPr/>
        <p:txBody>
          <a:bodyPr/>
          <a:lstStyle/>
          <a:p>
            <a:pPr marL="0" lvl="1" indent="0">
              <a:lnSpc>
                <a:spcPct val="100000"/>
              </a:lnSpc>
              <a:buNone/>
            </a:pPr>
            <a:r>
              <a:rPr lang="en-US" sz="2400" u="sng" dirty="0"/>
              <a:t>Illustration</a:t>
            </a:r>
            <a:r>
              <a:rPr lang="en-US" sz="2400" b="1" dirty="0"/>
              <a:t> </a:t>
            </a:r>
            <a:r>
              <a:rPr lang="en-US" sz="2400" dirty="0"/>
              <a:t>- When the number of observations is odd</a:t>
            </a:r>
          </a:p>
          <a:p>
            <a:pPr marL="342900" indent="-342900">
              <a:lnSpc>
                <a:spcPct val="100000"/>
              </a:lnSpc>
              <a:buFont typeface="Arial" pitchFamily="34" charset="0"/>
              <a:buChar char="•"/>
            </a:pPr>
            <a:r>
              <a:rPr lang="en-US" dirty="0"/>
              <a:t>Consider the class size data for a sample of five college classes:</a:t>
            </a:r>
          </a:p>
          <a:p>
            <a:pPr>
              <a:lnSpc>
                <a:spcPct val="100000"/>
              </a:lnSpc>
            </a:pPr>
            <a:r>
              <a:rPr lang="en-US" dirty="0"/>
              <a:t>                                            46   54   42   46   32</a:t>
            </a:r>
          </a:p>
          <a:p>
            <a:pPr marL="342900" indent="-342900">
              <a:lnSpc>
                <a:spcPct val="100000"/>
              </a:lnSpc>
              <a:buFont typeface="Arial" pitchFamily="34" charset="0"/>
              <a:buChar char="•"/>
            </a:pPr>
            <a:r>
              <a:rPr lang="en-US" sz="2400" dirty="0"/>
              <a:t>Arrange the class size data in ascending order .</a:t>
            </a:r>
          </a:p>
          <a:p>
            <a:pPr marL="0" lvl="1" indent="0">
              <a:buNone/>
            </a:pPr>
            <a:r>
              <a:rPr lang="en-US" sz="2400" dirty="0"/>
              <a:t>                                            32   42   46   46   54</a:t>
            </a:r>
          </a:p>
          <a:p>
            <a:pPr marL="342900" indent="-342900">
              <a:lnSpc>
                <a:spcPct val="100000"/>
              </a:lnSpc>
              <a:buFont typeface="Arial" pitchFamily="34" charset="0"/>
              <a:buChar char="•"/>
            </a:pPr>
            <a:r>
              <a:rPr lang="en-US" dirty="0"/>
              <a:t>Middlemost value in the data set = 46.</a:t>
            </a:r>
          </a:p>
          <a:p>
            <a:pPr marL="342900" indent="-342900">
              <a:lnSpc>
                <a:spcPct val="100000"/>
              </a:lnSpc>
              <a:buFont typeface="Arial" pitchFamily="34" charset="0"/>
              <a:buChar char="•"/>
            </a:pPr>
            <a:r>
              <a:rPr lang="en-US" dirty="0"/>
              <a:t>Median is 46.</a:t>
            </a:r>
          </a:p>
          <a:p>
            <a:pPr marL="0" lvl="1" indent="0">
              <a:buNone/>
            </a:pPr>
            <a:r>
              <a:rPr lang="en-US" dirty="0"/>
              <a:t>	</a:t>
            </a:r>
          </a:p>
          <a:p>
            <a:pPr lvl="1" indent="0">
              <a:buNone/>
            </a:pPr>
            <a:endParaRPr lang="en-US" dirty="0"/>
          </a:p>
          <a:p>
            <a:pPr lvl="1" indent="0">
              <a:buNone/>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34</a:t>
            </a:fld>
            <a:endParaRPr lang="en-US" dirty="0"/>
          </a:p>
        </p:txBody>
      </p:sp>
    </p:spTree>
    <p:extLst>
      <p:ext uri="{BB962C8B-B14F-4D97-AF65-F5344CB8AC3E}">
        <p14:creationId xmlns:p14="http://schemas.microsoft.com/office/powerpoint/2010/main" val="186591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962400" y="4267200"/>
            <a:ext cx="457200" cy="381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2" name="Title 1"/>
          <p:cNvSpPr>
            <a:spLocks noGrp="1"/>
          </p:cNvSpPr>
          <p:nvPr>
            <p:ph type="title"/>
          </p:nvPr>
        </p:nvSpPr>
        <p:spPr/>
        <p:txBody>
          <a:bodyPr/>
          <a:lstStyle/>
          <a:p>
            <a:r>
              <a:rPr lang="en-US" dirty="0"/>
              <a:t>Computation of Sample Median (odd)</a:t>
            </a:r>
          </a:p>
        </p:txBody>
      </p:sp>
      <p:sp>
        <p:nvSpPr>
          <p:cNvPr id="3" name="Content Placeholder 2"/>
          <p:cNvSpPr>
            <a:spLocks noGrp="1"/>
          </p:cNvSpPr>
          <p:nvPr>
            <p:ph idx="1"/>
          </p:nvPr>
        </p:nvSpPr>
        <p:spPr>
          <a:xfrm>
            <a:off x="228600" y="1987481"/>
            <a:ext cx="8690112" cy="4687956"/>
          </a:xfrm>
        </p:spPr>
        <p:txBody>
          <a:bodyPr/>
          <a:lstStyle/>
          <a:p>
            <a:pPr marL="0" lvl="1" indent="0">
              <a:lnSpc>
                <a:spcPct val="100000"/>
              </a:lnSpc>
              <a:buNone/>
            </a:pPr>
            <a:r>
              <a:rPr lang="en-US" sz="2400" dirty="0"/>
              <a:t>Illustration</a:t>
            </a:r>
            <a:r>
              <a:rPr lang="en-US" sz="2400" b="1" dirty="0"/>
              <a:t> </a:t>
            </a:r>
            <a:r>
              <a:rPr lang="en-US" sz="2400" dirty="0"/>
              <a:t>- When the </a:t>
            </a:r>
            <a:r>
              <a:rPr lang="en-US" sz="2400" u="sng" dirty="0">
                <a:solidFill>
                  <a:schemeClr val="tx1"/>
                </a:solidFill>
              </a:rPr>
              <a:t>number</a:t>
            </a:r>
            <a:r>
              <a:rPr lang="en-US" sz="2400" dirty="0"/>
              <a:t> of observations is </a:t>
            </a:r>
            <a:r>
              <a:rPr lang="en-US" sz="2400" dirty="0">
                <a:solidFill>
                  <a:srgbClr val="477D59"/>
                </a:solidFill>
              </a:rPr>
              <a:t>odd</a:t>
            </a:r>
          </a:p>
          <a:p>
            <a:pPr marL="342900" indent="-342900">
              <a:lnSpc>
                <a:spcPct val="100000"/>
              </a:lnSpc>
              <a:buFont typeface="Arial" pitchFamily="34" charset="0"/>
              <a:buChar char="•"/>
            </a:pPr>
            <a:r>
              <a:rPr lang="en-US" dirty="0"/>
              <a:t>Consider the class size data for a sample of </a:t>
            </a:r>
            <a:r>
              <a:rPr lang="en-US" dirty="0">
                <a:solidFill>
                  <a:srgbClr val="477D59"/>
                </a:solidFill>
              </a:rPr>
              <a:t>five </a:t>
            </a:r>
            <a:r>
              <a:rPr lang="en-US" dirty="0"/>
              <a:t>college classes:</a:t>
            </a:r>
          </a:p>
          <a:p>
            <a:pPr>
              <a:lnSpc>
                <a:spcPct val="100000"/>
              </a:lnSpc>
            </a:pPr>
            <a:r>
              <a:rPr lang="en-US" dirty="0"/>
              <a:t>                                            46   54   42   46   32</a:t>
            </a:r>
          </a:p>
          <a:p>
            <a:pPr marL="342900" indent="-342900">
              <a:lnSpc>
                <a:spcPct val="100000"/>
              </a:lnSpc>
              <a:buFont typeface="Arial" pitchFamily="34" charset="0"/>
              <a:buChar char="•"/>
            </a:pPr>
            <a:r>
              <a:rPr lang="en-US" sz="2400" dirty="0"/>
              <a:t>Arrange the class size data in ascending order .</a:t>
            </a:r>
          </a:p>
          <a:p>
            <a:pPr marL="0" lvl="1" indent="0">
              <a:buNone/>
            </a:pPr>
            <a:r>
              <a:rPr lang="en-US" sz="2400" dirty="0"/>
              <a:t>                                       32   42   46   46   54</a:t>
            </a:r>
          </a:p>
          <a:p>
            <a:pPr marL="0" lvl="1" indent="0">
              <a:buNone/>
            </a:pPr>
            <a:endParaRPr lang="en-US" sz="2400" dirty="0"/>
          </a:p>
          <a:p>
            <a:pPr marL="342900" indent="-342900">
              <a:lnSpc>
                <a:spcPct val="100000"/>
              </a:lnSpc>
              <a:buFont typeface="Arial" pitchFamily="34" charset="0"/>
              <a:buChar char="•"/>
            </a:pPr>
            <a:r>
              <a:rPr lang="en-US" dirty="0"/>
              <a:t>Middlemost value in the data set = </a:t>
            </a:r>
            <a:r>
              <a:rPr lang="en-US" b="1" dirty="0">
                <a:solidFill>
                  <a:srgbClr val="00B050"/>
                </a:solidFill>
              </a:rPr>
              <a:t>46</a:t>
            </a:r>
            <a:r>
              <a:rPr lang="en-US" dirty="0"/>
              <a:t>.</a:t>
            </a:r>
          </a:p>
          <a:p>
            <a:pPr marL="342900" indent="-342900">
              <a:lnSpc>
                <a:spcPct val="100000"/>
              </a:lnSpc>
              <a:buFont typeface="Arial" pitchFamily="34" charset="0"/>
              <a:buChar char="•"/>
            </a:pPr>
            <a:r>
              <a:rPr lang="en-US" dirty="0">
                <a:solidFill>
                  <a:schemeClr val="tx1"/>
                </a:solidFill>
              </a:rPr>
              <a:t>Median</a:t>
            </a:r>
            <a:r>
              <a:rPr lang="en-US" dirty="0"/>
              <a:t> is </a:t>
            </a:r>
            <a:r>
              <a:rPr lang="en-US" b="1" dirty="0">
                <a:solidFill>
                  <a:srgbClr val="00B050"/>
                </a:solidFill>
              </a:rPr>
              <a:t>46</a:t>
            </a:r>
            <a:r>
              <a:rPr lang="en-US" dirty="0"/>
              <a:t>.</a:t>
            </a:r>
          </a:p>
          <a:p>
            <a:pPr marL="0" lvl="1" indent="0">
              <a:buNone/>
            </a:pPr>
            <a:r>
              <a:rPr lang="en-US" dirty="0"/>
              <a:t>	</a:t>
            </a:r>
          </a:p>
          <a:p>
            <a:pPr lvl="1" indent="0">
              <a:buNone/>
            </a:pPr>
            <a:endParaRPr lang="en-US" dirty="0"/>
          </a:p>
          <a:p>
            <a:pPr lvl="1" indent="0">
              <a:buNone/>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35</a:t>
            </a:fld>
            <a:endParaRPr lang="en-US" dirty="0"/>
          </a:p>
        </p:txBody>
      </p:sp>
      <p:cxnSp>
        <p:nvCxnSpPr>
          <p:cNvPr id="6" name="Straight Arrow Connector 5"/>
          <p:cNvCxnSpPr/>
          <p:nvPr/>
        </p:nvCxnSpPr>
        <p:spPr>
          <a:xfrm>
            <a:off x="3413312" y="4876800"/>
            <a:ext cx="1752600" cy="0"/>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639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Sample Median</a:t>
            </a:r>
          </a:p>
        </p:txBody>
      </p:sp>
      <p:sp>
        <p:nvSpPr>
          <p:cNvPr id="3" name="Content Placeholder 2"/>
          <p:cNvSpPr>
            <a:spLocks noGrp="1"/>
          </p:cNvSpPr>
          <p:nvPr>
            <p:ph idx="1"/>
          </p:nvPr>
        </p:nvSpPr>
        <p:spPr/>
        <p:txBody>
          <a:bodyPr/>
          <a:lstStyle/>
          <a:p>
            <a:pPr marL="0" lvl="1" indent="0">
              <a:lnSpc>
                <a:spcPct val="100000"/>
              </a:lnSpc>
              <a:buNone/>
            </a:pPr>
            <a:r>
              <a:rPr lang="en-US" sz="2400" u="sng" dirty="0"/>
              <a:t>Illustration</a:t>
            </a:r>
            <a:r>
              <a:rPr lang="en-US" sz="2400" dirty="0"/>
              <a:t> - When the number of observations is even</a:t>
            </a:r>
          </a:p>
          <a:p>
            <a:pPr marL="342900" indent="-342900">
              <a:lnSpc>
                <a:spcPct val="100000"/>
              </a:lnSpc>
              <a:buFont typeface="Arial" panose="020B0604020202020204" pitchFamily="34" charset="0"/>
              <a:buChar char="•"/>
            </a:pPr>
            <a:r>
              <a:rPr lang="en-US" dirty="0"/>
              <a:t>Consider the data on home sales in Cincinnati, Ohio, Suburb:</a:t>
            </a:r>
          </a:p>
          <a:p>
            <a:pPr>
              <a:lnSpc>
                <a:spcPct val="100000"/>
              </a:lnSpc>
            </a:pPr>
            <a:endParaRPr lang="en-US" dirty="0"/>
          </a:p>
          <a:p>
            <a:pPr>
              <a:lnSpc>
                <a:spcPct val="100000"/>
              </a:lnSpc>
            </a:pPr>
            <a:endParaRPr lang="en-US" dirty="0"/>
          </a:p>
          <a:p>
            <a:pPr marL="342900" indent="-342900">
              <a:lnSpc>
                <a:spcPct val="100000"/>
              </a:lnSpc>
              <a:buFont typeface="Arial" pitchFamily="34" charset="0"/>
              <a:buChar char="•"/>
            </a:pPr>
            <a:endParaRPr lang="en-US" sz="2200" dirty="0"/>
          </a:p>
          <a:p>
            <a:pPr>
              <a:lnSpc>
                <a:spcPct val="100000"/>
              </a:lnSpc>
            </a:pPr>
            <a:endParaRPr lang="en-US" dirty="0"/>
          </a:p>
          <a:p>
            <a:pPr>
              <a:lnSpc>
                <a:spcPct val="100000"/>
              </a:lnSpc>
            </a:pPr>
            <a:endParaRPr lang="en-US" dirty="0"/>
          </a:p>
          <a:p>
            <a:pPr>
              <a:lnSpc>
                <a:spcPct val="100000"/>
              </a:lnSpc>
            </a:pPr>
            <a:r>
              <a:rPr lang="en-US" dirty="0"/>
              <a:t>						</a:t>
            </a:r>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36</a:t>
            </a:fld>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7086600" cy="358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363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Sample Median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1" indent="0">
                  <a:lnSpc>
                    <a:spcPct val="100000"/>
                  </a:lnSpc>
                  <a:buNone/>
                </a:pPr>
                <a:r>
                  <a:rPr lang="en-US" sz="2400" u="sng" dirty="0"/>
                  <a:t>Illustration </a:t>
                </a:r>
                <a:r>
                  <a:rPr lang="en-US" sz="2400" dirty="0"/>
                  <a:t>(contd.) - When the number of observations is even</a:t>
                </a:r>
              </a:p>
              <a:p>
                <a:pPr>
                  <a:lnSpc>
                    <a:spcPct val="100000"/>
                  </a:lnSpc>
                </a:pPr>
                <a:endParaRPr lang="en-US" sz="2200" dirty="0"/>
              </a:p>
              <a:p>
                <a:pPr marL="342900" indent="-342900">
                  <a:lnSpc>
                    <a:spcPct val="100000"/>
                  </a:lnSpc>
                  <a:buFont typeface="Arial" pitchFamily="34" charset="0"/>
                  <a:buChar char="•"/>
                </a:pPr>
                <a:r>
                  <a:rPr lang="en-US" sz="2200" dirty="0"/>
                  <a:t>Arrange the data in ascending order:</a:t>
                </a:r>
              </a:p>
              <a:p>
                <a:r>
                  <a:rPr lang="en-US" sz="2000" dirty="0"/>
                  <a:t>	108,000  138,000  138,000  142,000  186,000  199,500 208,000  254,000 	254,000  257,500  298,000  456,250</a:t>
                </a:r>
              </a:p>
              <a:p>
                <a:pPr marL="342900" indent="-342900">
                  <a:buFont typeface="Arial" panose="020B0604020202020204" pitchFamily="34" charset="0"/>
                  <a:buChar char="•"/>
                </a:pPr>
                <a:r>
                  <a:rPr lang="en-US" sz="2200" dirty="0"/>
                  <a:t>Median = average of two middle values = </a:t>
                </a:r>
                <a14:m>
                  <m:oMath xmlns:m="http://schemas.openxmlformats.org/officeDocument/2006/math">
                    <m:f>
                      <m:fPr>
                        <m:ctrlPr>
                          <a:rPr lang="en-US" sz="2200" i="1" smtClean="0">
                            <a:latin typeface="Cambria Math" panose="02040503050406030204" pitchFamily="18" charset="0"/>
                          </a:rPr>
                        </m:ctrlPr>
                      </m:fPr>
                      <m:num>
                        <m:r>
                          <m:rPr>
                            <m:nor/>
                          </m:rPr>
                          <a:rPr lang="en-US" sz="2200" dirty="0"/>
                          <m:t>199,500</m:t>
                        </m:r>
                        <m:r>
                          <m:rPr>
                            <m:nor/>
                          </m:rPr>
                          <a:rPr lang="en-US" sz="2200" b="0" i="0" dirty="0" smtClean="0"/>
                          <m:t> </m:t>
                        </m:r>
                        <m:r>
                          <m:rPr>
                            <m:nor/>
                          </m:rPr>
                          <a:rPr lang="en-US" sz="2200" dirty="0"/>
                          <m:t>+</m:t>
                        </m:r>
                        <m:r>
                          <m:rPr>
                            <m:nor/>
                          </m:rPr>
                          <a:rPr lang="en-US" sz="2200" b="0" i="0" dirty="0" smtClean="0"/>
                          <m:t> 208</m:t>
                        </m:r>
                        <m:r>
                          <m:rPr>
                            <m:nor/>
                          </m:rPr>
                          <a:rPr lang="en-US" sz="2200" dirty="0"/>
                          <m:t>,</m:t>
                        </m:r>
                        <m:r>
                          <m:rPr>
                            <m:nor/>
                          </m:rPr>
                          <a:rPr lang="en-US" sz="2200" b="0" i="0" dirty="0" smtClean="0"/>
                          <m:t>0</m:t>
                        </m:r>
                        <m:r>
                          <m:rPr>
                            <m:nor/>
                          </m:rPr>
                          <a:rPr lang="en-US" sz="2200" dirty="0"/>
                          <m:t>00</m:t>
                        </m:r>
                      </m:num>
                      <m:den>
                        <m:r>
                          <m:rPr>
                            <m:nor/>
                          </m:rPr>
                          <a:rPr lang="en-US" sz="2200" dirty="0"/>
                          <m:t>2</m:t>
                        </m:r>
                      </m:den>
                    </m:f>
                  </m:oMath>
                </a14:m>
                <a:r>
                  <a:rPr lang="en-US" sz="2200" dirty="0"/>
                  <a:t> = </a:t>
                </a:r>
                <a:r>
                  <a:rPr lang="en-US" sz="2000" dirty="0"/>
                  <a:t>203,750</a:t>
                </a:r>
              </a:p>
              <a:p>
                <a:pPr>
                  <a:lnSpc>
                    <a:spcPct val="100000"/>
                  </a:lnSpc>
                </a:pPr>
                <a:endParaRPr lang="en-US" sz="2200" dirty="0"/>
              </a:p>
              <a:p>
                <a:pPr>
                  <a:lnSpc>
                    <a:spcPct val="100000"/>
                  </a:lnSpc>
                </a:pPr>
                <a:r>
                  <a:rPr lang="en-US" dirty="0"/>
                  <a:t>	</a:t>
                </a:r>
              </a:p>
              <a:p>
                <a:pPr>
                  <a:lnSpc>
                    <a:spcPct val="100000"/>
                  </a:lnSpc>
                </a:pPr>
                <a:endParaRPr lang="en-US" dirty="0"/>
              </a:p>
              <a:p>
                <a:pPr>
                  <a:lnSpc>
                    <a:spcPct val="100000"/>
                  </a:lnSpc>
                </a:pPr>
                <a:endParaRPr lang="en-US" dirty="0"/>
              </a:p>
              <a:p>
                <a:pPr>
                  <a:lnSpc>
                    <a:spcPct val="100000"/>
                  </a:lnSpc>
                </a:pPr>
                <a:r>
                  <a:rPr lang="en-US" dirty="0"/>
                  <a:t>						</a:t>
                </a:r>
              </a:p>
              <a:p>
                <a:pPr>
                  <a:lnSpc>
                    <a:spcPct val="100000"/>
                  </a:lnSpc>
                </a:pPr>
                <a:endParaRPr lang="en-US" dirty="0"/>
              </a:p>
              <a:p>
                <a:pPr>
                  <a:lnSpc>
                    <a:spcPct val="10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51" t="-90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37</a:t>
            </a:fld>
            <a:endParaRPr lang="en-US" dirty="0"/>
          </a:p>
        </p:txBody>
      </p:sp>
      <p:sp>
        <p:nvSpPr>
          <p:cNvPr id="4" name="Left Brace 3"/>
          <p:cNvSpPr/>
          <p:nvPr/>
        </p:nvSpPr>
        <p:spPr>
          <a:xfrm rot="16200000">
            <a:off x="6673701" y="3124198"/>
            <a:ext cx="392544" cy="1600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5928359" y="4049483"/>
            <a:ext cx="1981312" cy="369332"/>
          </a:xfrm>
          <a:prstGeom prst="rect">
            <a:avLst/>
          </a:prstGeom>
        </p:spPr>
        <p:txBody>
          <a:bodyPr wrap="none">
            <a:spAutoFit/>
          </a:bodyPr>
          <a:lstStyle/>
          <a:p>
            <a:r>
              <a:rPr lang="en-US" dirty="0">
                <a:latin typeface="Calibri" panose="020F0502020204030204" pitchFamily="34" charset="0"/>
              </a:rPr>
              <a:t>Middle Two Values</a:t>
            </a:r>
          </a:p>
        </p:txBody>
      </p:sp>
    </p:spTree>
    <p:extLst>
      <p:ext uri="{BB962C8B-B14F-4D97-AF65-F5344CB8AC3E}">
        <p14:creationId xmlns:p14="http://schemas.microsoft.com/office/powerpoint/2010/main" val="2885367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Location</a:t>
            </a:r>
          </a:p>
        </p:txBody>
      </p:sp>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b="1" dirty="0"/>
              <a:t>Mode</a:t>
            </a:r>
            <a:r>
              <a:rPr lang="en-US" dirty="0"/>
              <a:t>: Value that occurs most frequently in a data set.</a:t>
            </a:r>
          </a:p>
          <a:p>
            <a:pPr marL="937260" lvl="1" indent="-342900">
              <a:lnSpc>
                <a:spcPct val="100000"/>
              </a:lnSpc>
            </a:pPr>
            <a:r>
              <a:rPr lang="en-US" dirty="0"/>
              <a:t>Consider the class size data:</a:t>
            </a:r>
          </a:p>
          <a:p>
            <a:pPr>
              <a:lnSpc>
                <a:spcPct val="100000"/>
              </a:lnSpc>
            </a:pPr>
            <a:r>
              <a:rPr lang="en-US" dirty="0"/>
              <a:t>                                     32   42   46   46   54</a:t>
            </a:r>
          </a:p>
          <a:p>
            <a:pPr marL="937260" lvl="1" indent="-342900">
              <a:lnSpc>
                <a:spcPct val="100000"/>
              </a:lnSpc>
            </a:pPr>
            <a:r>
              <a:rPr lang="en-US" dirty="0"/>
              <a:t>Observe - 46 is the only value that occurs more than once.</a:t>
            </a:r>
          </a:p>
          <a:p>
            <a:pPr marL="937260" lvl="1" indent="-342900">
              <a:lnSpc>
                <a:spcPct val="100000"/>
              </a:lnSpc>
            </a:pPr>
            <a:r>
              <a:rPr lang="en-US" dirty="0">
                <a:solidFill>
                  <a:srgbClr val="477D59"/>
                </a:solidFill>
              </a:rPr>
              <a:t>Mode is 46</a:t>
            </a:r>
            <a:r>
              <a:rPr lang="en-US" dirty="0"/>
              <a:t>.</a:t>
            </a:r>
          </a:p>
          <a:p>
            <a:pPr marL="937260" lvl="1" indent="-342900">
              <a:lnSpc>
                <a:spcPct val="100000"/>
              </a:lnSpc>
            </a:pPr>
            <a:r>
              <a:rPr lang="en-US" dirty="0"/>
              <a:t>Multimodal data - Data contain at least two modes.</a:t>
            </a:r>
          </a:p>
          <a:p>
            <a:pPr marL="937260" lvl="1" indent="-342900">
              <a:lnSpc>
                <a:spcPct val="100000"/>
              </a:lnSpc>
            </a:pPr>
            <a:r>
              <a:rPr lang="en-US" dirty="0"/>
              <a:t>Bimodal data - Data contain exactly two modes.</a:t>
            </a:r>
          </a:p>
          <a:p>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38</a:t>
            </a:fld>
            <a:endParaRPr lang="en-US" dirty="0"/>
          </a:p>
        </p:txBody>
      </p:sp>
    </p:spTree>
    <p:extLst>
      <p:ext uri="{BB962C8B-B14F-4D97-AF65-F5344CB8AC3E}">
        <p14:creationId xmlns:p14="http://schemas.microsoft.com/office/powerpoint/2010/main" val="2274315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Location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buFont typeface="Arial" pitchFamily="34" charset="0"/>
                  <a:buChar char="•"/>
                </a:pPr>
                <a:r>
                  <a:rPr lang="en-US" b="1" dirty="0"/>
                  <a:t>Geometric mean</a:t>
                </a:r>
                <a:r>
                  <a:rPr lang="en-US" dirty="0"/>
                  <a:t>: </a:t>
                </a:r>
                <a:r>
                  <a:rPr lang="en-US" i="1" dirty="0">
                    <a:latin typeface="+mn-lt"/>
                  </a:rPr>
                  <a:t>n</a:t>
                </a:r>
                <a:r>
                  <a:rPr lang="en-US" dirty="0"/>
                  <a:t>th root of the product of </a:t>
                </a:r>
                <a:r>
                  <a:rPr lang="en-US" i="1" dirty="0">
                    <a:latin typeface="+mn-lt"/>
                  </a:rPr>
                  <a:t>n</a:t>
                </a:r>
                <a:r>
                  <a:rPr lang="en-US" i="1" dirty="0"/>
                  <a:t> </a:t>
                </a:r>
                <a:r>
                  <a:rPr lang="en-US" dirty="0"/>
                  <a:t>values</a:t>
                </a:r>
              </a:p>
              <a:p>
                <a:pPr marL="937260" lvl="1" indent="-342900"/>
                <a:r>
                  <a:rPr lang="en-US" dirty="0"/>
                  <a:t>Used in analyzing  growth rates in financial data.</a:t>
                </a:r>
              </a:p>
              <a:p>
                <a:pPr marL="937260" lvl="1" indent="-342900"/>
                <a:r>
                  <a:rPr lang="en-US" dirty="0">
                    <a:solidFill>
                      <a:srgbClr val="00582A"/>
                    </a:solidFill>
                  </a:rPr>
                  <a:t>Sample geometric mean: </a:t>
                </a:r>
              </a:p>
              <a:p>
                <a:pPr marL="1485900" lvl="3" indent="-342900"/>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𝑥</m:t>
                            </m:r>
                          </m:e>
                        </m:acc>
                      </m:e>
                      <m:sub>
                        <m:r>
                          <a:rPr lang="en-US" i="1">
                            <a:latin typeface="Cambria Math"/>
                          </a:rPr>
                          <m:t>𝑔</m:t>
                        </m:r>
                      </m:sub>
                    </m:sSub>
                    <m:r>
                      <a:rPr lang="en-US" b="0" i="0" smtClean="0">
                        <a:latin typeface="Cambria Math"/>
                      </a:rPr>
                      <m:t>= </m:t>
                    </m:r>
                    <m:rad>
                      <m:radPr>
                        <m:ctrlPr>
                          <a:rPr lang="en-US" b="0" i="1" smtClean="0">
                            <a:latin typeface="Cambria Math" panose="02040503050406030204" pitchFamily="18" charset="0"/>
                          </a:rPr>
                        </m:ctrlPr>
                      </m:radPr>
                      <m:deg>
                        <m:r>
                          <m:rPr>
                            <m:brk m:alnAt="7"/>
                          </m:rPr>
                          <a:rPr lang="en-US" b="0" i="1" smtClean="0">
                            <a:latin typeface="Cambria Math"/>
                          </a:rPr>
                          <m:t>𝑛</m:t>
                        </m:r>
                      </m:deg>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2</m:t>
                                </m:r>
                              </m:sub>
                            </m:sSub>
                          </m:e>
                        </m:d>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e>
                    </m:rad>
                  </m:oMath>
                </a14:m>
                <a:r>
                  <a:rPr lang="en-US" dirty="0"/>
                  <a:t> = [</a:t>
                </a:r>
                <a14:m>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a:rPr>
                              <m:t>2</m:t>
                            </m:r>
                          </m:sub>
                        </m:sSub>
                      </m:e>
                    </m:d>
                    <m:r>
                      <a:rPr lang="en-US"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a:rPr>
                              <m:t>𝑛</m:t>
                            </m:r>
                          </m:sub>
                        </m:sSub>
                      </m:e>
                    </m:d>
                    <m:sSup>
                      <m:sSupPr>
                        <m:ctrlPr>
                          <a:rPr lang="en-US" i="1" smtClean="0">
                            <a:latin typeface="Cambria Math" panose="02040503050406030204" pitchFamily="18" charset="0"/>
                          </a:rPr>
                        </m:ctrlPr>
                      </m:sSupPr>
                      <m:e>
                        <m:r>
                          <a:rPr lang="en-US" b="0" i="1" smtClean="0">
                            <a:latin typeface="Cambria Math"/>
                          </a:rPr>
                          <m:t>]</m:t>
                        </m:r>
                      </m:e>
                      <m:sup>
                        <m:r>
                          <a:rPr lang="en-US" b="0" i="1" smtClean="0">
                            <a:latin typeface="Cambria Math"/>
                          </a:rPr>
                          <m:t>1/</m:t>
                        </m:r>
                        <m:r>
                          <a:rPr lang="en-US" b="0" i="1" smtClean="0">
                            <a:latin typeface="Cambria Math"/>
                          </a:rPr>
                          <m:t>𝑛</m:t>
                        </m:r>
                      </m:sup>
                    </m:sSup>
                  </m:oMath>
                </a14:m>
                <a:endParaRPr lang="en-US" dirty="0"/>
              </a:p>
              <a:p>
                <a:pPr marL="342900" indent="-342900">
                  <a:buFont typeface="Arial"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1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39</a:t>
            </a:fld>
            <a:endParaRPr lang="en-US" dirty="0"/>
          </a:p>
        </p:txBody>
      </p:sp>
    </p:spTree>
    <p:extLst>
      <p:ext uri="{BB962C8B-B14F-4D97-AF65-F5344CB8AC3E}">
        <p14:creationId xmlns:p14="http://schemas.microsoft.com/office/powerpoint/2010/main" val="218257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8153399" cy="838200"/>
          </a:xfrm>
          <a:ln>
            <a:noFill/>
          </a:ln>
        </p:spPr>
        <p:txBody>
          <a:bodyPr>
            <a:normAutofit/>
          </a:bodyPr>
          <a:lstStyle/>
          <a:p>
            <a:pPr algn="r"/>
            <a:r>
              <a:rPr lang="en-US" sz="3600" b="1" i="1" dirty="0">
                <a:latin typeface="Tahoma" pitchFamily="34" charset="0"/>
                <a:ea typeface="Tahoma" pitchFamily="34" charset="0"/>
                <a:cs typeface="Tahoma" pitchFamily="34" charset="0"/>
              </a:rPr>
              <a:t>Types of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mtClean="0"/>
              <a:t>4</a:t>
            </a:fld>
            <a:endParaRPr lang="en-US" dirty="0"/>
          </a:p>
        </p:txBody>
      </p:sp>
    </p:spTree>
    <p:extLst>
      <p:ext uri="{BB962C8B-B14F-4D97-AF65-F5344CB8AC3E}">
        <p14:creationId xmlns:p14="http://schemas.microsoft.com/office/powerpoint/2010/main" val="2920327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Table 2.10 - Percentage Annual Returns and Growth Factors for the Mutual Fund Data</a:t>
            </a:r>
          </a:p>
        </p:txBody>
      </p:sp>
      <p:sp>
        <p:nvSpPr>
          <p:cNvPr id="3" name="Content Placeholder 2"/>
          <p:cNvSpPr>
            <a:spLocks noGrp="1"/>
          </p:cNvSpPr>
          <p:nvPr>
            <p:ph idx="1"/>
          </p:nvPr>
        </p:nvSpPr>
        <p:spPr/>
        <p:txBody>
          <a:bodyPr/>
          <a:lstStyle/>
          <a:p>
            <a:pPr>
              <a:lnSpc>
                <a:spcPct val="100000"/>
              </a:lnSpc>
            </a:pPr>
            <a:r>
              <a:rPr lang="en-US" u="sng" dirty="0"/>
              <a:t>Illustration</a:t>
            </a:r>
            <a:r>
              <a:rPr lang="en-US" dirty="0"/>
              <a:t> - Consider the percentage annual returns and growth factors for the mutual fund data over the past 10 years.</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342900" indent="-342900">
              <a:lnSpc>
                <a:spcPct val="100000"/>
              </a:lnSpc>
              <a:spcBef>
                <a:spcPts val="1800"/>
              </a:spcBef>
              <a:spcAft>
                <a:spcPts val="1200"/>
              </a:spcAft>
              <a:buFont typeface="Arial" pitchFamily="34" charset="0"/>
              <a:buChar char="•"/>
            </a:pPr>
            <a:r>
              <a:rPr lang="en-US" dirty="0"/>
              <a:t>We will determine the mean rate of growth for the fund over the 10-year period.</a:t>
            </a:r>
          </a:p>
        </p:txBody>
      </p:sp>
      <p:sp>
        <p:nvSpPr>
          <p:cNvPr id="5" name="Slide Number Placeholder 4"/>
          <p:cNvSpPr>
            <a:spLocks noGrp="1"/>
          </p:cNvSpPr>
          <p:nvPr>
            <p:ph type="sldNum" sz="quarter" idx="12"/>
          </p:nvPr>
        </p:nvSpPr>
        <p:spPr/>
        <p:txBody>
          <a:bodyPr/>
          <a:lstStyle/>
          <a:p>
            <a:fld id="{4556B232-9F89-4083-B3BB-DDC8E5903F80}" type="slidenum">
              <a:rPr lang="en-US" smtClean="0"/>
              <a:t>40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743200"/>
            <a:ext cx="77819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22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Computation of Geometric Mean</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u="sng" dirty="0"/>
                  <a:t>Solution</a:t>
                </a:r>
                <a:r>
                  <a:rPr lang="en-US" dirty="0"/>
                  <a:t>:</a:t>
                </a:r>
              </a:p>
              <a:p>
                <a:pPr marL="342900" indent="-342900">
                  <a:lnSpc>
                    <a:spcPct val="100000"/>
                  </a:lnSpc>
                  <a:buFont typeface="Arial" pitchFamily="34" charset="0"/>
                  <a:buChar char="•"/>
                </a:pPr>
                <a:r>
                  <a:rPr lang="en-US" dirty="0"/>
                  <a:t>Product of the growth factors:</a:t>
                </a:r>
              </a:p>
              <a:p>
                <a:pPr marL="937260" lvl="1" indent="-342900">
                  <a:lnSpc>
                    <a:spcPct val="100000"/>
                  </a:lnSpc>
                </a:pPr>
                <a:r>
                  <a:rPr lang="en-US" sz="2000" dirty="0"/>
                  <a:t>(.779)1.287)(1.109)(1.049)(1.158)(1.055)(.630)(1.265)(1.151)(1.021)</a:t>
                </a:r>
              </a:p>
              <a:p>
                <a:pPr marL="342900" indent="-342900">
                  <a:lnSpc>
                    <a:spcPct val="100000"/>
                  </a:lnSpc>
                </a:pPr>
                <a:r>
                  <a:rPr lang="en-US" sz="2200" dirty="0"/>
                  <a:t>		= 1.335</a:t>
                </a:r>
              </a:p>
              <a:p>
                <a:pPr marL="342900" indent="-342900">
                  <a:lnSpc>
                    <a:spcPct val="100000"/>
                  </a:lnSpc>
                  <a:buFont typeface="Arial" pitchFamily="34" charset="0"/>
                  <a:buChar char="•"/>
                </a:pPr>
                <a:r>
                  <a:rPr lang="en-US" dirty="0"/>
                  <a:t>Geometric mean of the growth factors:</a:t>
                </a:r>
              </a:p>
              <a:p>
                <a:pPr lvl="1" indent="0">
                  <a:lnSpc>
                    <a:spcPct val="100000"/>
                  </a:lnSpc>
                  <a:buNone/>
                </a:pPr>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𝑥</m:t>
                            </m:r>
                          </m:e>
                        </m:acc>
                      </m:e>
                      <m:sub>
                        <m:r>
                          <a:rPr lang="en-US" i="1">
                            <a:latin typeface="Cambria Math"/>
                          </a:rPr>
                          <m:t>𝑔</m:t>
                        </m:r>
                      </m:sub>
                    </m:sSub>
                  </m:oMath>
                </a14:m>
                <a:r>
                  <a:rPr lang="en-US" dirty="0"/>
                  <a:t> = </a:t>
                </a:r>
                <a14:m>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a:rPr>
                          <m:t>1</m:t>
                        </m:r>
                        <m:r>
                          <a:rPr lang="en-US" b="0" i="1" smtClean="0">
                            <a:latin typeface="Cambria Math"/>
                          </a:rPr>
                          <m:t>0</m:t>
                        </m:r>
                      </m:deg>
                      <m:e>
                        <m:r>
                          <m:rPr>
                            <m:nor/>
                          </m:rPr>
                          <a:rPr lang="en-US" dirty="0"/>
                          <m:t>1</m:t>
                        </m:r>
                        <m:r>
                          <m:rPr>
                            <m:nor/>
                          </m:rPr>
                          <a:rPr lang="en-US" b="0" i="0" dirty="0" smtClean="0"/>
                          <m:t>.</m:t>
                        </m:r>
                        <m:r>
                          <m:rPr>
                            <m:nor/>
                          </m:rPr>
                          <a:rPr lang="en-US" dirty="0" smtClean="0"/>
                          <m:t>33</m:t>
                        </m:r>
                        <m:r>
                          <m:rPr>
                            <m:nor/>
                          </m:rPr>
                          <a:rPr lang="en-US" b="0" i="0" dirty="0" smtClean="0"/>
                          <m:t>5</m:t>
                        </m:r>
                        <m:r>
                          <m:rPr>
                            <m:nor/>
                          </m:rPr>
                          <a:rPr lang="en-US" dirty="0"/>
                          <m:t> </m:t>
                        </m:r>
                      </m:e>
                    </m:rad>
                  </m:oMath>
                </a14:m>
                <a:r>
                  <a:rPr lang="en-US" dirty="0"/>
                  <a:t> = 1.029</a:t>
                </a:r>
              </a:p>
              <a:p>
                <a:pPr marL="937260" lvl="1" indent="-342900">
                  <a:lnSpc>
                    <a:spcPct val="100000"/>
                  </a:lnSpc>
                </a:pPr>
                <a:r>
                  <a:rPr lang="en-US" dirty="0"/>
                  <a:t>Conclude that  annual returns grew at an average annual rate of (1.029 – 1)100% or 2.9%.</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5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41</a:t>
            </a:fld>
            <a:endParaRPr lang="en-US" dirty="0"/>
          </a:p>
        </p:txBody>
      </p:sp>
    </p:spTree>
    <p:extLst>
      <p:ext uri="{BB962C8B-B14F-4D97-AF65-F5344CB8AC3E}">
        <p14:creationId xmlns:p14="http://schemas.microsoft.com/office/powerpoint/2010/main" val="291701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mtClean="0"/>
              <a:t>42</a:t>
            </a:fld>
            <a:endParaRPr lang="en-US" dirty="0"/>
          </a:p>
        </p:txBody>
      </p:sp>
      <p:sp>
        <p:nvSpPr>
          <p:cNvPr id="6" name="Title 1">
            <a:extLst>
              <a:ext uri="{FF2B5EF4-FFF2-40B4-BE49-F238E27FC236}">
                <a16:creationId xmlns:a16="http://schemas.microsoft.com/office/drawing/2014/main" id="{5FCB5AC0-ADA4-4DC5-B8E9-2630AEE12DF7}"/>
              </a:ext>
            </a:extLst>
          </p:cNvPr>
          <p:cNvSpPr>
            <a:spLocks noGrp="1"/>
          </p:cNvSpPr>
          <p:nvPr>
            <p:ph type="title"/>
          </p:nvPr>
        </p:nvSpPr>
        <p:spPr>
          <a:xfrm>
            <a:off x="228601" y="2555213"/>
            <a:ext cx="8915399" cy="838200"/>
          </a:xfrm>
          <a:ln>
            <a:noFill/>
          </a:ln>
        </p:spPr>
        <p:txBody>
          <a:bodyPr>
            <a:normAutofit/>
          </a:bodyPr>
          <a:lstStyle/>
          <a:p>
            <a:pPr algn="r"/>
            <a:r>
              <a:rPr lang="en-US" altLang="zh-CN" sz="2800" b="1" i="1" dirty="0">
                <a:latin typeface="Tahoma" pitchFamily="34" charset="0"/>
                <a:ea typeface="Tahoma" pitchFamily="34" charset="0"/>
                <a:cs typeface="Tahoma" pitchFamily="34" charset="0"/>
              </a:rPr>
              <a:t>Additional Reading - </a:t>
            </a:r>
            <a:r>
              <a:rPr lang="en-US" sz="2800" b="1" i="1" dirty="0">
                <a:latin typeface="Tahoma" pitchFamily="34" charset="0"/>
                <a:ea typeface="Tahoma" pitchFamily="34" charset="0"/>
                <a:cs typeface="Tahoma" pitchFamily="34" charset="0"/>
              </a:rPr>
              <a:t>Measures of variability</a:t>
            </a:r>
          </a:p>
        </p:txBody>
      </p:sp>
    </p:spTree>
    <p:extLst>
      <p:ext uri="{BB962C8B-B14F-4D97-AF65-F5344CB8AC3E}">
        <p14:creationId xmlns:p14="http://schemas.microsoft.com/office/powerpoint/2010/main" val="3876215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Variability</a:t>
            </a:r>
          </a:p>
        </p:txBody>
      </p:sp>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b="1" dirty="0"/>
              <a:t>Range</a:t>
            </a:r>
            <a:r>
              <a:rPr lang="en-US" dirty="0"/>
              <a:t>: Found by subtracting the </a:t>
            </a:r>
            <a:r>
              <a:rPr lang="en-US" dirty="0">
                <a:solidFill>
                  <a:srgbClr val="00582A"/>
                </a:solidFill>
              </a:rPr>
              <a:t>smallest</a:t>
            </a:r>
            <a:r>
              <a:rPr lang="en-US" dirty="0"/>
              <a:t> value from the </a:t>
            </a:r>
            <a:r>
              <a:rPr lang="en-US" dirty="0">
                <a:solidFill>
                  <a:srgbClr val="00582A"/>
                </a:solidFill>
              </a:rPr>
              <a:t>largest</a:t>
            </a:r>
            <a:r>
              <a:rPr lang="en-US" dirty="0"/>
              <a:t> value in a data set.</a:t>
            </a:r>
          </a:p>
          <a:p>
            <a:r>
              <a:rPr lang="en-US" sz="2200" u="sng" dirty="0"/>
              <a:t>Illustration</a:t>
            </a:r>
            <a:r>
              <a:rPr lang="en-US" sz="2200" dirty="0"/>
              <a:t>: Consider the data on </a:t>
            </a:r>
            <a:r>
              <a:rPr lang="en-US" sz="2200" dirty="0">
                <a:solidFill>
                  <a:srgbClr val="00582A"/>
                </a:solidFill>
              </a:rPr>
              <a:t>home sales </a:t>
            </a:r>
            <a:r>
              <a:rPr lang="en-US" sz="2200" dirty="0"/>
              <a:t>in Cincinnati, Ohio, Suburb:</a:t>
            </a:r>
          </a:p>
          <a:p>
            <a:endParaRPr lang="en-US" dirty="0">
              <a:solidFill>
                <a:schemeClr val="tx1"/>
              </a:solidFill>
            </a:endParaRPr>
          </a:p>
          <a:p>
            <a:pPr>
              <a:lnSpc>
                <a:spcPct val="100000"/>
              </a:lnSpc>
            </a:pPr>
            <a:endParaRPr lang="en-US" dirty="0"/>
          </a:p>
          <a:p>
            <a:pPr lvl="1" indent="0">
              <a:lnSpc>
                <a:spcPct val="100000"/>
              </a:lnSpc>
              <a:buNone/>
            </a:pPr>
            <a:endParaRPr lang="en-US" dirty="0"/>
          </a:p>
          <a:p>
            <a:pPr marL="937260" lvl="1" indent="-342900">
              <a:lnSpc>
                <a:spcPct val="100000"/>
              </a:lnSpc>
            </a:pPr>
            <a:endParaRPr lang="en-US" dirty="0"/>
          </a:p>
        </p:txBody>
      </p:sp>
      <p:sp>
        <p:nvSpPr>
          <p:cNvPr id="6" name="Slide Number Placeholder 5"/>
          <p:cNvSpPr>
            <a:spLocks noGrp="1"/>
          </p:cNvSpPr>
          <p:nvPr>
            <p:ph type="sldNum" sz="quarter" idx="12"/>
          </p:nvPr>
        </p:nvSpPr>
        <p:spPr/>
        <p:txBody>
          <a:bodyPr/>
          <a:lstStyle/>
          <a:p>
            <a:fld id="{4556B232-9F89-4083-B3BB-DDC8E5903F80}" type="slidenum">
              <a:rPr lang="en-US" smtClean="0"/>
              <a:t>43</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352800"/>
            <a:ext cx="7086600" cy="304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724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Range</a:t>
            </a:r>
          </a:p>
        </p:txBody>
      </p:sp>
      <p:sp>
        <p:nvSpPr>
          <p:cNvPr id="3" name="Content Placeholder 2"/>
          <p:cNvSpPr>
            <a:spLocks noGrp="1"/>
          </p:cNvSpPr>
          <p:nvPr>
            <p:ph idx="1"/>
          </p:nvPr>
        </p:nvSpPr>
        <p:spPr/>
        <p:txBody>
          <a:bodyPr/>
          <a:lstStyle/>
          <a:p>
            <a:pPr marL="0" lvl="1" indent="0">
              <a:lnSpc>
                <a:spcPct val="100000"/>
              </a:lnSpc>
              <a:buNone/>
            </a:pPr>
            <a:r>
              <a:rPr lang="en-US" sz="2400" u="sng" dirty="0"/>
              <a:t>Illustration</a:t>
            </a:r>
            <a:r>
              <a:rPr lang="en-US" sz="2400" dirty="0"/>
              <a:t> (contd.):</a:t>
            </a:r>
          </a:p>
          <a:p>
            <a:pPr marL="342900" indent="-342900">
              <a:lnSpc>
                <a:spcPct val="100000"/>
              </a:lnSpc>
              <a:buFont typeface="Arial" panose="020B0604020202020204" pitchFamily="34" charset="0"/>
              <a:buChar char="•"/>
            </a:pPr>
            <a:r>
              <a:rPr lang="en-US" dirty="0"/>
              <a:t>Largest home sales price - </a:t>
            </a:r>
            <a:r>
              <a:rPr lang="en-US" b="1" dirty="0"/>
              <a:t>$456,250</a:t>
            </a:r>
          </a:p>
          <a:p>
            <a:pPr marL="342900" indent="-342900">
              <a:lnSpc>
                <a:spcPct val="100000"/>
              </a:lnSpc>
              <a:buFont typeface="Arial" panose="020B0604020202020204" pitchFamily="34" charset="0"/>
              <a:buChar char="•"/>
            </a:pPr>
            <a:r>
              <a:rPr lang="en-US" dirty="0"/>
              <a:t>Smallest home sales price - </a:t>
            </a:r>
            <a:r>
              <a:rPr lang="en-US" b="1" dirty="0"/>
              <a:t>$108,000</a:t>
            </a:r>
          </a:p>
          <a:p>
            <a:pPr marL="342900" indent="-342900">
              <a:lnSpc>
                <a:spcPct val="100000"/>
              </a:lnSpc>
              <a:buFont typeface="Arial" panose="020B0604020202020204" pitchFamily="34" charset="0"/>
              <a:buChar char="•"/>
            </a:pPr>
            <a:r>
              <a:rPr lang="en-US" b="1" dirty="0"/>
              <a:t>Range</a:t>
            </a:r>
            <a:r>
              <a:rPr lang="en-US" dirty="0"/>
              <a:t> = Largest value – Smallest value</a:t>
            </a:r>
          </a:p>
          <a:p>
            <a:pPr>
              <a:lnSpc>
                <a:spcPct val="100000"/>
              </a:lnSpc>
            </a:pPr>
            <a:r>
              <a:rPr lang="en-US" dirty="0"/>
              <a:t>                 = $456,250  – $108,000</a:t>
            </a:r>
          </a:p>
          <a:p>
            <a:pPr>
              <a:lnSpc>
                <a:spcPct val="100000"/>
              </a:lnSpc>
            </a:pPr>
            <a:r>
              <a:rPr lang="en-US" dirty="0"/>
              <a:t>                 = $348,250</a:t>
            </a:r>
          </a:p>
          <a:p>
            <a:pPr marL="937260" lvl="1" indent="-342900"/>
            <a:r>
              <a:rPr lang="en-US" dirty="0"/>
              <a:t>Drawback: Range is based on only two of the observations and thus is highly influenced by extreme values.</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342900" indent="-342900">
              <a:lnSpc>
                <a:spcPct val="100000"/>
              </a:lnSpc>
              <a:buFont typeface="Arial" pitchFamily="34" charset="0"/>
              <a:buChar char="•"/>
            </a:pPr>
            <a:endParaRPr lang="en-US" sz="2200" dirty="0"/>
          </a:p>
          <a:p>
            <a:pPr>
              <a:lnSpc>
                <a:spcPct val="100000"/>
              </a:lnSpc>
            </a:pPr>
            <a:endParaRPr lang="en-US" dirty="0"/>
          </a:p>
          <a:p>
            <a:pPr>
              <a:lnSpc>
                <a:spcPct val="100000"/>
              </a:lnSpc>
            </a:pPr>
            <a:endParaRPr lang="en-US" dirty="0"/>
          </a:p>
          <a:p>
            <a:pPr>
              <a:lnSpc>
                <a:spcPct val="100000"/>
              </a:lnSpc>
            </a:pPr>
            <a:r>
              <a:rPr lang="en-US" dirty="0"/>
              <a:t>						</a:t>
            </a:r>
          </a:p>
          <a:p>
            <a:pPr>
              <a:lnSpc>
                <a:spcPct val="100000"/>
              </a:lnSpc>
            </a:pPr>
            <a:endParaRPr lang="en-US" dirty="0"/>
          </a:p>
          <a:p>
            <a:pPr>
              <a:lnSpc>
                <a:spcPct val="100000"/>
              </a:lnSpc>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44</a:t>
            </a:fld>
            <a:endParaRPr lang="en-US" dirty="0"/>
          </a:p>
        </p:txBody>
      </p:sp>
    </p:spTree>
    <p:extLst>
      <p:ext uri="{BB962C8B-B14F-4D97-AF65-F5344CB8AC3E}">
        <p14:creationId xmlns:p14="http://schemas.microsoft.com/office/powerpoint/2010/main" val="4146617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b="1" dirty="0"/>
                  <a:t>Variance</a:t>
                </a:r>
                <a:r>
                  <a:rPr lang="en-US" dirty="0"/>
                  <a:t>: Measure of variability that utilizes all the data.</a:t>
                </a:r>
              </a:p>
              <a:p>
                <a:pPr marL="937260" lvl="1" indent="-342900">
                  <a:lnSpc>
                    <a:spcPct val="100000"/>
                  </a:lnSpc>
                  <a:spcBef>
                    <a:spcPts val="1200"/>
                  </a:spcBef>
                  <a:spcAft>
                    <a:spcPts val="1200"/>
                  </a:spcAft>
                </a:pPr>
                <a:r>
                  <a:rPr lang="en-US" dirty="0"/>
                  <a:t>It is based on the deviation about the mean, which is the difference between the value of each observation (</a:t>
                </a:r>
                <a:r>
                  <a:rPr lang="en-US" i="1" dirty="0">
                    <a:latin typeface="+mn-lt"/>
                  </a:rPr>
                  <a:t>x</a:t>
                </a:r>
                <a:r>
                  <a:rPr lang="en-US" i="1" baseline="-25000" dirty="0">
                    <a:latin typeface="+mn-lt"/>
                  </a:rPr>
                  <a:t>i</a:t>
                </a:r>
                <a:r>
                  <a:rPr lang="en-US" dirty="0"/>
                  <a:t>) and the mean.</a:t>
                </a:r>
              </a:p>
              <a:p>
                <a:pPr marL="937260" lvl="1" indent="-342900">
                  <a:lnSpc>
                    <a:spcPct val="100000"/>
                  </a:lnSpc>
                </a:pPr>
                <a:r>
                  <a:rPr lang="en-US" dirty="0"/>
                  <a:t>The deviations about the mean are squared while computing the variance.</a:t>
                </a:r>
              </a:p>
              <a:p>
                <a:pPr marL="1211580" lvl="2" indent="-342900">
                  <a:lnSpc>
                    <a:spcPct val="100000"/>
                  </a:lnSpc>
                </a:pPr>
                <a:r>
                  <a:rPr lang="en-US" dirty="0"/>
                  <a:t>Sample variance,  </a:t>
                </a:r>
                <a14:m>
                  <m:oMath xmlns:m="http://schemas.openxmlformats.org/officeDocument/2006/math">
                    <m:sSup>
                      <m:sSupPr>
                        <m:ctrlPr>
                          <a:rPr lang="en-US" i="1">
                            <a:latin typeface="Cambria Math" panose="02040503050406030204" pitchFamily="18" charset="0"/>
                          </a:rPr>
                        </m:ctrlPr>
                      </m:sSupPr>
                      <m:e>
                        <m:r>
                          <a:rPr lang="en-US" i="1">
                            <a:latin typeface="Cambria Math"/>
                          </a:rPr>
                          <m:t>𝑠</m:t>
                        </m:r>
                      </m:e>
                      <m:sup>
                        <m:r>
                          <a:rPr lang="en-US" i="1">
                            <a:latin typeface="Cambria Math"/>
                          </a:rPr>
                          <m:t>2</m:t>
                        </m:r>
                      </m:sup>
                    </m:sSup>
                  </m:oMath>
                </a14:m>
                <a:r>
                  <a:rPr lang="en-US" dirty="0"/>
                  <a:t> = </a:t>
                </a:r>
                <a14:m>
                  <m:oMath xmlns:m="http://schemas.openxmlformats.org/officeDocument/2006/math">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nary>
                              <m:naryPr>
                                <m:chr m:val="∑"/>
                                <m:subHide m:val="on"/>
                                <m:supHide m:val="on"/>
                                <m:ctrlPr>
                                  <a:rPr lang="en-US" i="1" dirty="0">
                                    <a:latin typeface="Cambria Math" panose="02040503050406030204" pitchFamily="18" charset="0"/>
                                  </a:rPr>
                                </m:ctrlPr>
                              </m:naryPr>
                              <m:sub/>
                              <m:sup/>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𝑖</m:t>
                                        </m:r>
                                      </m:sub>
                                    </m:sSub>
                                    <m:r>
                                      <a:rPr lang="en-US" i="1" dirty="0">
                                        <a:latin typeface="Cambria Math"/>
                                      </a:rPr>
                                      <m:t> − </m:t>
                                    </m:r>
                                    <m:acc>
                                      <m:accPr>
                                        <m:chr m:val="̅"/>
                                        <m:ctrlPr>
                                          <a:rPr lang="en-US" i="1" dirty="0">
                                            <a:latin typeface="Cambria Math" panose="02040503050406030204" pitchFamily="18" charset="0"/>
                                          </a:rPr>
                                        </m:ctrlPr>
                                      </m:accPr>
                                      <m:e>
                                        <m:r>
                                          <a:rPr lang="en-US" i="1" dirty="0">
                                            <a:latin typeface="Cambria Math"/>
                                          </a:rPr>
                                          <m:t>𝑥</m:t>
                                        </m:r>
                                      </m:e>
                                    </m:acc>
                                  </m:e>
                                </m:d>
                              </m:e>
                            </m:nary>
                          </m:e>
                          <m:sup>
                            <m:r>
                              <a:rPr lang="en-US" i="1" dirty="0">
                                <a:latin typeface="Cambria Math"/>
                              </a:rPr>
                              <m:t>2</m:t>
                            </m:r>
                          </m:sup>
                        </m:sSup>
                      </m:num>
                      <m:den>
                        <m:r>
                          <a:rPr lang="en-US" i="1" dirty="0">
                            <a:latin typeface="Cambria Math"/>
                          </a:rPr>
                          <m:t>𝑛</m:t>
                        </m:r>
                        <m:r>
                          <a:rPr lang="en-US" i="1" dirty="0">
                            <a:latin typeface="Cambria Math"/>
                          </a:rPr>
                          <m:t>−1</m:t>
                        </m:r>
                      </m:den>
                    </m:f>
                    <m:r>
                      <a:rPr lang="en-US" i="1" dirty="0">
                        <a:latin typeface="Cambria Math"/>
                      </a:rPr>
                      <m:t> </m:t>
                    </m:r>
                  </m:oMath>
                </a14:m>
                <a:r>
                  <a:rPr lang="en-US" dirty="0"/>
                  <a:t>	</a:t>
                </a:r>
              </a:p>
              <a:p>
                <a:pPr marL="1211580" lvl="2" indent="-342900">
                  <a:lnSpc>
                    <a:spcPct val="100000"/>
                  </a:lnSpc>
                </a:pPr>
                <a:r>
                  <a:rPr lang="en-US" dirty="0"/>
                  <a:t>Population variance , </a:t>
                </a:r>
                <a14:m>
                  <m:oMath xmlns:m="http://schemas.openxmlformats.org/officeDocument/2006/math">
                    <m:sSup>
                      <m:sSupPr>
                        <m:ctrlPr>
                          <a:rPr lang="en-US" i="1">
                            <a:latin typeface="Cambria Math" panose="02040503050406030204" pitchFamily="18" charset="0"/>
                          </a:rPr>
                        </m:ctrlPr>
                      </m:sSupPr>
                      <m:e>
                        <m:r>
                          <a:rPr lang="el-GR" i="1">
                            <a:latin typeface="Cambria Math"/>
                          </a:rPr>
                          <m:t>𝜎</m:t>
                        </m:r>
                      </m:e>
                      <m:sup>
                        <m:r>
                          <a:rPr lang="en-US" i="1">
                            <a:latin typeface="Cambria Math"/>
                          </a:rPr>
                          <m:t>2</m:t>
                        </m:r>
                      </m:sup>
                    </m:sSup>
                  </m:oMath>
                </a14:m>
                <a:r>
                  <a:rPr lang="en-US" dirty="0"/>
                  <a:t> = </a:t>
                </a:r>
                <a14:m>
                  <m:oMath xmlns:m="http://schemas.openxmlformats.org/officeDocument/2006/math">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nary>
                              <m:naryPr>
                                <m:chr m:val="∑"/>
                                <m:subHide m:val="on"/>
                                <m:supHide m:val="on"/>
                                <m:ctrlPr>
                                  <a:rPr lang="en-US" i="1" dirty="0">
                                    <a:latin typeface="Cambria Math" panose="02040503050406030204" pitchFamily="18" charset="0"/>
                                  </a:rPr>
                                </m:ctrlPr>
                              </m:naryPr>
                              <m:sub/>
                              <m:sup/>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𝑖</m:t>
                                        </m:r>
                                      </m:sub>
                                    </m:sSub>
                                    <m:r>
                                      <a:rPr lang="en-US" b="0" i="1" dirty="0" smtClean="0">
                                        <a:latin typeface="Cambria Math"/>
                                      </a:rPr>
                                      <m:t> </m:t>
                                    </m:r>
                                    <m:r>
                                      <a:rPr lang="en-US" i="1" dirty="0">
                                        <a:latin typeface="Cambria Math"/>
                                      </a:rPr>
                                      <m:t>−</m:t>
                                    </m:r>
                                    <m:r>
                                      <a:rPr lang="en-US" b="0" i="1" dirty="0" smtClean="0">
                                        <a:latin typeface="Cambria Math"/>
                                      </a:rPr>
                                      <m:t> </m:t>
                                    </m:r>
                                    <m:r>
                                      <a:rPr lang="en-US" i="1" dirty="0">
                                        <a:latin typeface="Cambria Math"/>
                                      </a:rPr>
                                      <m:t>µ</m:t>
                                    </m:r>
                                  </m:e>
                                </m:d>
                              </m:e>
                            </m:nary>
                          </m:e>
                          <m:sup>
                            <m:r>
                              <a:rPr lang="en-US" i="1" dirty="0">
                                <a:latin typeface="Cambria Math"/>
                              </a:rPr>
                              <m:t>2</m:t>
                            </m:r>
                          </m:sup>
                        </m:sSup>
                      </m:num>
                      <m:den>
                        <m:r>
                          <a:rPr lang="en-US" i="1" dirty="0">
                            <a:latin typeface="Cambria Math"/>
                          </a:rPr>
                          <m:t>𝑁</m:t>
                        </m:r>
                      </m:den>
                    </m:f>
                  </m:oMath>
                </a14:m>
                <a:endParaRPr lang="en-US" dirty="0"/>
              </a:p>
              <a:p>
                <a:pPr marL="937260" lvl="1" indent="-342900">
                  <a:lnSpc>
                    <a:spcPct val="100000"/>
                  </a:lnSpc>
                </a:pPr>
                <a:endParaRPr lang="en-US" dirty="0"/>
              </a:p>
              <a:p>
                <a:pPr marL="342900" indent="-342900">
                  <a:lnSpc>
                    <a:spcPct val="100000"/>
                  </a:lnSpc>
                  <a:buFont typeface="Arial" pitchFamily="34" charset="0"/>
                  <a:buChar char="•"/>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11" t="-90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45</a:t>
            </a:fld>
            <a:endParaRPr lang="en-US" dirty="0"/>
          </a:p>
        </p:txBody>
      </p:sp>
    </p:spTree>
    <p:extLst>
      <p:ext uri="{BB962C8B-B14F-4D97-AF65-F5344CB8AC3E}">
        <p14:creationId xmlns:p14="http://schemas.microsoft.com/office/powerpoint/2010/main" val="2822065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Table 2.12 - Computation of Deviations and Squared Deviations about the Mean for the Class Size Data</a:t>
            </a:r>
          </a:p>
        </p:txBody>
      </p:sp>
      <p:sp>
        <p:nvSpPr>
          <p:cNvPr id="4" name="Slide Number Placeholder 3"/>
          <p:cNvSpPr>
            <a:spLocks noGrp="1"/>
          </p:cNvSpPr>
          <p:nvPr>
            <p:ph type="sldNum" sz="quarter" idx="12"/>
          </p:nvPr>
        </p:nvSpPr>
        <p:spPr/>
        <p:txBody>
          <a:bodyPr/>
          <a:lstStyle/>
          <a:p>
            <a:fld id="{4556B232-9F89-4083-B3BB-DDC8E5903F80}" type="slidenum">
              <a:rPr lang="en-US" smtClean="0"/>
              <a:t>46</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019300"/>
            <a:ext cx="854392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Rectangle 2"/>
              <p:cNvSpPr/>
              <p:nvPr/>
            </p:nvSpPr>
            <p:spPr>
              <a:xfrm>
                <a:off x="2819400" y="5715000"/>
                <a:ext cx="3733800" cy="703975"/>
              </a:xfrm>
              <a:prstGeom prst="rect">
                <a:avLst/>
              </a:prstGeom>
            </p:spPr>
            <p:txBody>
              <a:bodyPr wrap="square">
                <a:spAutoFit/>
              </a:bodyPr>
              <a:lstStyle/>
              <a:p>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𝑠</m:t>
                        </m:r>
                      </m:e>
                      <m:sup>
                        <m:r>
                          <a:rPr lang="en-US" sz="2400" i="1">
                            <a:latin typeface="Cambria Math"/>
                          </a:rPr>
                          <m:t>2</m:t>
                        </m:r>
                      </m:sup>
                    </m:sSup>
                  </m:oMath>
                </a14:m>
                <a:r>
                  <a:rPr lang="en-US" sz="2400" dirty="0"/>
                  <a:t> = </a:t>
                </a:r>
                <a14:m>
                  <m:oMath xmlns:m="http://schemas.openxmlformats.org/officeDocument/2006/math">
                    <m:f>
                      <m:fPr>
                        <m:ctrlPr>
                          <a:rPr lang="en-US" sz="2400" i="1" dirty="0">
                            <a:latin typeface="Cambria Math" panose="02040503050406030204" pitchFamily="18" charset="0"/>
                          </a:rPr>
                        </m:ctrlPr>
                      </m:fPr>
                      <m:num>
                        <m:sSup>
                          <m:sSupPr>
                            <m:ctrlPr>
                              <a:rPr lang="en-US" sz="2400" i="1" dirty="0">
                                <a:latin typeface="Cambria Math" panose="02040503050406030204" pitchFamily="18" charset="0"/>
                              </a:rPr>
                            </m:ctrlPr>
                          </m:sSupPr>
                          <m:e>
                            <m:nary>
                              <m:naryPr>
                                <m:chr m:val="∑"/>
                                <m:subHide m:val="on"/>
                                <m:supHide m:val="on"/>
                                <m:ctrlPr>
                                  <a:rPr lang="en-US" sz="2400" i="1" dirty="0">
                                    <a:latin typeface="Cambria Math" panose="02040503050406030204" pitchFamily="18" charset="0"/>
                                  </a:rPr>
                                </m:ctrlPr>
                              </m:naryPr>
                              <m:sub/>
                              <m:sup/>
                              <m:e>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a:rPr>
                                          <m:t>𝑥</m:t>
                                        </m:r>
                                      </m:e>
                                      <m:sub>
                                        <m:r>
                                          <a:rPr lang="en-US" sz="2400" i="1" dirty="0">
                                            <a:latin typeface="Cambria Math"/>
                                          </a:rPr>
                                          <m:t>𝑖</m:t>
                                        </m:r>
                                      </m:sub>
                                    </m:sSub>
                                    <m:r>
                                      <a:rPr lang="en-US" sz="2400" i="1" dirty="0">
                                        <a:latin typeface="Cambria Math"/>
                                      </a:rPr>
                                      <m:t> − </m:t>
                                    </m:r>
                                    <m:acc>
                                      <m:accPr>
                                        <m:chr m:val="̅"/>
                                        <m:ctrlPr>
                                          <a:rPr lang="en-US" sz="2400" i="1" dirty="0">
                                            <a:latin typeface="Cambria Math" panose="02040503050406030204" pitchFamily="18" charset="0"/>
                                          </a:rPr>
                                        </m:ctrlPr>
                                      </m:accPr>
                                      <m:e>
                                        <m:r>
                                          <a:rPr lang="en-US" sz="2400" i="1" dirty="0">
                                            <a:latin typeface="Cambria Math"/>
                                          </a:rPr>
                                          <m:t>𝑥</m:t>
                                        </m:r>
                                      </m:e>
                                    </m:acc>
                                  </m:e>
                                </m:d>
                              </m:e>
                            </m:nary>
                          </m:e>
                          <m:sup>
                            <m:r>
                              <a:rPr lang="en-US" sz="2400" i="1" dirty="0">
                                <a:latin typeface="Cambria Math"/>
                              </a:rPr>
                              <m:t>2</m:t>
                            </m:r>
                          </m:sup>
                        </m:sSup>
                      </m:num>
                      <m:den>
                        <m:r>
                          <a:rPr lang="en-US" sz="2400" i="1" dirty="0">
                            <a:latin typeface="Cambria Math"/>
                          </a:rPr>
                          <m:t>𝑛</m:t>
                        </m:r>
                        <m:r>
                          <a:rPr lang="en-US" sz="2400" i="1" dirty="0">
                            <a:latin typeface="Cambria Math"/>
                          </a:rPr>
                          <m:t>−1</m:t>
                        </m:r>
                      </m:den>
                    </m:f>
                  </m:oMath>
                </a14:m>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a:latin typeface="Calibri" panose="020F0502020204030204" pitchFamily="34" charset="0"/>
                          </a:rPr>
                          <m:t>2</m:t>
                        </m:r>
                        <m:r>
                          <m:rPr>
                            <m:nor/>
                          </m:rPr>
                          <a:rPr lang="en-US" sz="2400" b="0" i="0" dirty="0" smtClean="0">
                            <a:latin typeface="Calibri" panose="020F0502020204030204" pitchFamily="34" charset="0"/>
                          </a:rPr>
                          <m:t>56</m:t>
                        </m:r>
                      </m:num>
                      <m:den>
                        <m:r>
                          <m:rPr>
                            <m:nor/>
                          </m:rPr>
                          <a:rPr lang="en-US" sz="2400" b="0" i="0" dirty="0" smtClean="0">
                            <a:latin typeface="Calibri" panose="020F0502020204030204" pitchFamily="34" charset="0"/>
                          </a:rPr>
                          <m:t>4</m:t>
                        </m:r>
                      </m:den>
                    </m:f>
                  </m:oMath>
                </a14:m>
                <a:r>
                  <a:rPr lang="en-US" sz="2400" dirty="0"/>
                  <a:t> = </a:t>
                </a:r>
                <a14:m>
                  <m:oMath xmlns:m="http://schemas.openxmlformats.org/officeDocument/2006/math">
                    <m:r>
                      <m:rPr>
                        <m:nor/>
                      </m:rPr>
                      <a:rPr lang="en-US" sz="2400" dirty="0">
                        <a:latin typeface="Calibri" panose="020F0502020204030204" pitchFamily="34" charset="0"/>
                      </a:rPr>
                      <m:t>6</m:t>
                    </m:r>
                    <m:r>
                      <m:rPr>
                        <m:nor/>
                      </m:rPr>
                      <a:rPr lang="en-US" sz="2400" b="0" i="0" dirty="0" smtClean="0">
                        <a:latin typeface="Calibri" panose="020F0502020204030204" pitchFamily="34" charset="0"/>
                      </a:rPr>
                      <m:t>4</m:t>
                    </m:r>
                  </m:oMath>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819400" y="5715000"/>
                <a:ext cx="3733800" cy="703975"/>
              </a:xfrm>
              <a:prstGeom prst="rect">
                <a:avLst/>
              </a:prstGeom>
              <a:blipFill rotWithShape="1">
                <a:blip r:embed="rId4"/>
                <a:stretch>
                  <a:fillRect b="-6957"/>
                </a:stretch>
              </a:blipFill>
            </p:spPr>
            <p:txBody>
              <a:bodyPr/>
              <a:lstStyle/>
              <a:p>
                <a:r>
                  <a:rPr lang="en-US">
                    <a:noFill/>
                  </a:rPr>
                  <a:t> </a:t>
                </a:r>
              </a:p>
            </p:txBody>
          </p:sp>
        </mc:Fallback>
      </mc:AlternateContent>
      <p:sp>
        <p:nvSpPr>
          <p:cNvPr id="8" name="Rectangle 7"/>
          <p:cNvSpPr/>
          <p:nvPr/>
        </p:nvSpPr>
        <p:spPr>
          <a:xfrm>
            <a:off x="300038" y="5334000"/>
            <a:ext cx="457676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200" dirty="0">
                <a:solidFill>
                  <a:srgbClr val="477D59"/>
                </a:solidFill>
                <a:latin typeface="Calibri" panose="020F0502020204030204" pitchFamily="34" charset="0"/>
              </a:rPr>
              <a:t> </a:t>
            </a:r>
            <a:r>
              <a:rPr lang="en-US" sz="2200" dirty="0">
                <a:solidFill>
                  <a:schemeClr val="tx1"/>
                </a:solidFill>
                <a:latin typeface="Calibri" panose="020F0502020204030204" pitchFamily="34" charset="0"/>
              </a:rPr>
              <a:t>Computation of Sample Variance:</a:t>
            </a:r>
          </a:p>
        </p:txBody>
      </p:sp>
      <p:sp>
        <p:nvSpPr>
          <p:cNvPr id="7" name="Speech Bubble: Rectangle with Corners Rounded 6">
            <a:extLst>
              <a:ext uri="{FF2B5EF4-FFF2-40B4-BE49-F238E27FC236}">
                <a16:creationId xmlns:a16="http://schemas.microsoft.com/office/drawing/2014/main" id="{B8EA70C9-2CFD-4759-BA6C-608BB37AE71C}"/>
              </a:ext>
            </a:extLst>
          </p:cNvPr>
          <p:cNvSpPr/>
          <p:nvPr/>
        </p:nvSpPr>
        <p:spPr>
          <a:xfrm>
            <a:off x="4876800" y="5715000"/>
            <a:ext cx="609600" cy="338540"/>
          </a:xfrm>
          <a:prstGeom prst="wedgeRoundRectCallout">
            <a:avLst>
              <a:gd name="adj1" fmla="val 385877"/>
              <a:gd name="adj2" fmla="val -437937"/>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3903021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b="1" dirty="0"/>
                  <a:t>Standard deviation</a:t>
                </a:r>
                <a:r>
                  <a:rPr lang="en-US" dirty="0"/>
                  <a:t>: Positive square root of the variance</a:t>
                </a:r>
              </a:p>
              <a:p>
                <a:pPr marL="937260" lvl="1" indent="-342900"/>
                <a:r>
                  <a:rPr lang="en-US" dirty="0"/>
                  <a:t>Measured in the same units as the original data.</a:t>
                </a:r>
              </a:p>
              <a:p>
                <a:pPr marL="937260" lvl="1" indent="-342900">
                  <a:lnSpc>
                    <a:spcPct val="100000"/>
                  </a:lnSpc>
                </a:pPr>
                <a:r>
                  <a:rPr lang="en-US" dirty="0"/>
                  <a:t>For sample , </a:t>
                </a:r>
                <a:r>
                  <a:rPr lang="en-US" i="1" dirty="0">
                    <a:latin typeface="+mn-lt"/>
                  </a:rPr>
                  <a:t>s</a:t>
                </a:r>
                <a:r>
                  <a:rPr lang="en-US" i="1" dirty="0"/>
                  <a:t> </a:t>
                </a:r>
                <a:r>
                  <a:rPr lang="en-US" dirty="0"/>
                  <a:t>= </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a:rPr>
                              <m:t>𝑠</m:t>
                            </m:r>
                          </m:e>
                          <m:sup>
                            <m:r>
                              <a:rPr lang="en-US" i="1">
                                <a:latin typeface="Cambria Math"/>
                              </a:rPr>
                              <m:t>2</m:t>
                            </m:r>
                          </m:sup>
                        </m:sSup>
                      </m:e>
                    </m:rad>
                  </m:oMath>
                </a14:m>
                <a:endParaRPr lang="en-US" dirty="0"/>
              </a:p>
              <a:p>
                <a:pPr marL="937260" lvl="1" indent="-342900">
                  <a:lnSpc>
                    <a:spcPct val="100000"/>
                  </a:lnSpc>
                </a:pPr>
                <a:r>
                  <a:rPr lang="en-US" dirty="0"/>
                  <a:t>For population,  </a:t>
                </a:r>
                <a:r>
                  <a:rPr lang="el-GR" i="1" dirty="0">
                    <a:latin typeface="+mn-lt"/>
                  </a:rPr>
                  <a:t>σ</a:t>
                </a:r>
                <a:r>
                  <a:rPr lang="en-US" i="1" dirty="0"/>
                  <a:t> </a:t>
                </a:r>
                <a:r>
                  <a:rPr lang="en-US" dirty="0"/>
                  <a:t>= </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m:rPr>
                                <m:nor/>
                              </m:rPr>
                              <a:rPr lang="el-GR" i="1" dirty="0">
                                <a:latin typeface="+mn-lt"/>
                              </a:rPr>
                              <m:t>σ</m:t>
                            </m:r>
                          </m:e>
                          <m:sup>
                            <m:r>
                              <a:rPr lang="en-US" i="1">
                                <a:latin typeface="Cambria Math"/>
                              </a:rPr>
                              <m:t>2</m:t>
                            </m:r>
                          </m:sup>
                        </m:sSup>
                      </m:e>
                    </m:rad>
                  </m:oMath>
                </a14:m>
                <a:endParaRPr lang="en-US" b="1" dirty="0"/>
              </a:p>
              <a:p>
                <a:pPr marL="342900" indent="-342900">
                  <a:lnSpc>
                    <a:spcPct val="100000"/>
                  </a:lnSpc>
                  <a:buFont typeface="Arial" pitchFamily="34" charset="0"/>
                  <a:buChar char="•"/>
                </a:pPr>
                <a:r>
                  <a:rPr lang="en-US" b="1" dirty="0"/>
                  <a:t>Coefficient of variation</a:t>
                </a:r>
                <a:r>
                  <a:rPr lang="en-US" dirty="0"/>
                  <a:t>: </a:t>
                </a:r>
              </a:p>
              <a:p>
                <a:pPr marL="937260" lvl="1" indent="-342900">
                  <a:lnSpc>
                    <a:spcPct val="100000"/>
                  </a:lnSpc>
                </a:pP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a:rPr>
                              <m:t>Standard</m:t>
                            </m:r>
                            <m:r>
                              <a:rPr lang="en-US">
                                <a:latin typeface="Cambria Math"/>
                              </a:rPr>
                              <m:t> </m:t>
                            </m:r>
                            <m:r>
                              <m:rPr>
                                <m:sty m:val="p"/>
                              </m:rPr>
                              <a:rPr lang="en-US">
                                <a:latin typeface="Cambria Math"/>
                              </a:rPr>
                              <m:t>deviation</m:t>
                            </m:r>
                          </m:num>
                          <m:den>
                            <m:r>
                              <m:rPr>
                                <m:sty m:val="p"/>
                              </m:rPr>
                              <a:rPr lang="en-US">
                                <a:latin typeface="Cambria Math"/>
                              </a:rPr>
                              <m:t>Mean</m:t>
                            </m:r>
                          </m:den>
                        </m:f>
                        <m:r>
                          <a:rPr lang="en-US" i="1">
                            <a:latin typeface="Cambria Math"/>
                          </a:rPr>
                          <m:t> </m:t>
                        </m:r>
                        <m:r>
                          <m:rPr>
                            <m:nor/>
                          </m:rPr>
                          <a:rPr lang="en-US" dirty="0"/>
                          <m:t>x</m:t>
                        </m:r>
                        <m:r>
                          <m:rPr>
                            <m:nor/>
                          </m:rPr>
                          <a:rPr lang="en-US" dirty="0"/>
                          <m:t> 100 </m:t>
                        </m:r>
                      </m:e>
                    </m:d>
                    <m:r>
                      <a:rPr lang="en-US">
                        <a:latin typeface="Cambria Math"/>
                      </a:rPr>
                      <m:t>%</m:t>
                    </m:r>
                  </m:oMath>
                </a14:m>
                <a:endParaRPr lang="en-US" dirty="0"/>
              </a:p>
              <a:p>
                <a:pPr marL="937260" lvl="1" indent="-342900">
                  <a:lnSpc>
                    <a:spcPct val="100000"/>
                  </a:lnSpc>
                </a:pPr>
                <a:r>
                  <a:rPr lang="en-US" dirty="0"/>
                  <a:t>Measures the standard deviation relative to the mean.</a:t>
                </a:r>
              </a:p>
              <a:p>
                <a:pPr marL="937260" lvl="1" indent="-342900">
                  <a:lnSpc>
                    <a:spcPct val="100000"/>
                  </a:lnSpc>
                </a:pPr>
                <a:r>
                  <a:rPr lang="en-US" dirty="0"/>
                  <a:t>Expressed as a percentage.</a:t>
                </a:r>
              </a:p>
              <a:p>
                <a:pPr marL="342900" indent="-342900">
                  <a:lnSpc>
                    <a:spcPct val="100000"/>
                  </a:lnSpc>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11" t="-90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47</a:t>
            </a:fld>
            <a:endParaRPr lang="en-US" dirty="0"/>
          </a:p>
        </p:txBody>
      </p:sp>
    </p:spTree>
    <p:extLst>
      <p:ext uri="{BB962C8B-B14F-4D97-AF65-F5344CB8AC3E}">
        <p14:creationId xmlns:p14="http://schemas.microsoft.com/office/powerpoint/2010/main" val="2951096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Coefficient of Variation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lnSpc>
                    <a:spcPct val="100000"/>
                  </a:lnSpc>
                </a:pPr>
                <a:r>
                  <a:rPr lang="en-US" u="sng" dirty="0"/>
                  <a:t>Illustration</a:t>
                </a:r>
                <a:r>
                  <a:rPr lang="en-US" dirty="0"/>
                  <a:t>:</a:t>
                </a:r>
              </a:p>
              <a:p>
                <a:pPr marL="342900" indent="-342900">
                  <a:lnSpc>
                    <a:spcPct val="100000"/>
                  </a:lnSpc>
                  <a:buFont typeface="Arial" pitchFamily="34" charset="0"/>
                  <a:buChar char="•"/>
                </a:pPr>
                <a:r>
                  <a:rPr lang="en-US" dirty="0"/>
                  <a:t>Consider the class size data:  </a:t>
                </a:r>
              </a:p>
              <a:p>
                <a:pPr marL="342900" indent="-342900">
                  <a:lnSpc>
                    <a:spcPct val="100000"/>
                  </a:lnSpc>
                </a:pPr>
                <a:r>
                  <a:rPr lang="en-US" dirty="0"/>
                  <a:t>			46   54   42   46   32</a:t>
                </a:r>
              </a:p>
              <a:p>
                <a:pPr marL="342900" indent="-342900">
                  <a:lnSpc>
                    <a:spcPct val="100000"/>
                  </a:lnSpc>
                  <a:buFont typeface="Arial" pitchFamily="34" charset="0"/>
                  <a:buChar char="•"/>
                </a:pPr>
                <a:r>
                  <a:rPr lang="en-US" dirty="0"/>
                  <a:t>Mean,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𝑥</m:t>
                        </m:r>
                      </m:e>
                    </m:acc>
                  </m:oMath>
                </a14:m>
                <a:r>
                  <a:rPr lang="en-US" dirty="0"/>
                  <a:t> = </a:t>
                </a:r>
                <a:r>
                  <a:rPr lang="en-US" dirty="0">
                    <a:solidFill>
                      <a:srgbClr val="00582A"/>
                    </a:solidFill>
                  </a:rPr>
                  <a:t>44</a:t>
                </a:r>
              </a:p>
              <a:p>
                <a:pPr marL="342900" indent="-342900">
                  <a:lnSpc>
                    <a:spcPct val="100000"/>
                  </a:lnSpc>
                  <a:buFont typeface="Arial" pitchFamily="34" charset="0"/>
                  <a:buChar char="•"/>
                </a:pPr>
                <a:r>
                  <a:rPr lang="en-US" dirty="0"/>
                  <a:t>Standard deviation, </a:t>
                </a:r>
                <a:r>
                  <a:rPr lang="en-US" i="1" dirty="0">
                    <a:latin typeface="+mn-lt"/>
                  </a:rPr>
                  <a:t>s</a:t>
                </a:r>
                <a:r>
                  <a:rPr lang="en-US" dirty="0"/>
                  <a:t> = 8</a:t>
                </a:r>
              </a:p>
              <a:p>
                <a:pPr marL="342900" indent="-342900">
                  <a:lnSpc>
                    <a:spcPct val="100000"/>
                  </a:lnSpc>
                  <a:buFont typeface="Arial" pitchFamily="34" charset="0"/>
                  <a:buChar char="•"/>
                </a:pPr>
                <a:r>
                  <a:rPr lang="en-US" dirty="0"/>
                  <a:t>Coefficient of variation = </a:t>
                </a:r>
                <a14:m>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m:rPr>
                                <m:nor/>
                              </m:rPr>
                              <a:rPr lang="en-US" dirty="0"/>
                              <m:t>8 </m:t>
                            </m:r>
                          </m:num>
                          <m:den>
                            <m:r>
                              <m:rPr>
                                <m:nor/>
                              </m:rPr>
                              <a:rPr lang="en-US" dirty="0" smtClean="0">
                                <a:solidFill>
                                  <a:srgbClr val="00582A"/>
                                </a:solidFill>
                              </a:rPr>
                              <m:t>44</m:t>
                            </m:r>
                          </m:den>
                        </m:f>
                        <m:r>
                          <a:rPr lang="en-US" b="0" i="1" dirty="0" smtClean="0">
                            <a:latin typeface="Cambria Math"/>
                          </a:rPr>
                          <m:t> </m:t>
                        </m:r>
                        <m:r>
                          <m:rPr>
                            <m:nor/>
                          </m:rPr>
                          <a:rPr lang="en-US" dirty="0"/>
                          <m:t>x</m:t>
                        </m:r>
                        <m:r>
                          <m:rPr>
                            <m:nor/>
                          </m:rPr>
                          <a:rPr lang="en-US" dirty="0"/>
                          <m:t> 100</m:t>
                        </m:r>
                      </m:e>
                    </m:d>
                  </m:oMath>
                </a14:m>
                <a:r>
                  <a:rPr lang="en-US" dirty="0"/>
                  <a:t>% = 18.2%</a:t>
                </a:r>
              </a:p>
              <a:p>
                <a:pPr marL="342900" indent="-342900">
                  <a:lnSpc>
                    <a:spcPct val="100000"/>
                  </a:lnSpc>
                </a:pPr>
                <a:endParaRPr lang="en-US" dirty="0"/>
              </a:p>
              <a:p>
                <a:pPr marL="342900" indent="-342900">
                  <a:lnSpc>
                    <a:spcPct val="100000"/>
                  </a:lnSpc>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51" t="-90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48</a:t>
            </a:fld>
            <a:endParaRPr lang="en-US" dirty="0"/>
          </a:p>
        </p:txBody>
      </p:sp>
    </p:spTree>
    <p:extLst>
      <p:ext uri="{BB962C8B-B14F-4D97-AF65-F5344CB8AC3E}">
        <p14:creationId xmlns:p14="http://schemas.microsoft.com/office/powerpoint/2010/main" val="3705601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2594430"/>
            <a:ext cx="8153399" cy="838200"/>
          </a:xfrm>
          <a:prstGeom prst="rect">
            <a:avLst/>
          </a:prstGeom>
          <a:ln>
            <a:noFill/>
          </a:ln>
        </p:spPr>
        <p:txBody>
          <a:bodyPr vert="horz" lIns="91440" tIns="45720" rIns="91440" bIns="45720" rtlCol="0" anchor="b" anchorCtr="0">
            <a:normAutofit fontScale="70000" lnSpcReduction="200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600" b="1" i="1" dirty="0">
                <a:latin typeface="Tahoma" pitchFamily="34" charset="0"/>
                <a:ea typeface="Tahoma" pitchFamily="34" charset="0"/>
                <a:cs typeface="Tahoma" pitchFamily="34" charset="0"/>
              </a:rPr>
              <a:t>Additional Reading – </a:t>
            </a:r>
          </a:p>
          <a:p>
            <a:pPr algn="r"/>
            <a:r>
              <a:rPr lang="en-US" sz="3600" b="1" i="1" dirty="0">
                <a:latin typeface="Tahoma" pitchFamily="34" charset="0"/>
                <a:ea typeface="Tahoma" pitchFamily="34" charset="0"/>
                <a:cs typeface="Tahoma" pitchFamily="34" charset="0"/>
              </a:rPr>
              <a:t>Measures of Association Between Two Variables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7" name="Slide Number Placeholder 6"/>
          <p:cNvSpPr>
            <a:spLocks noGrp="1"/>
          </p:cNvSpPr>
          <p:nvPr>
            <p:ph type="sldNum" sz="quarter" idx="12"/>
          </p:nvPr>
        </p:nvSpPr>
        <p:spPr/>
        <p:txBody>
          <a:bodyPr/>
          <a:lstStyle/>
          <a:p>
            <a:fld id="{4556B232-9F89-4083-B3BB-DDC8E5903F80}" type="slidenum">
              <a:rPr lang="en-US" smtClean="0"/>
              <a:t>49</a:t>
            </a:fld>
            <a:endParaRPr lang="en-US" dirty="0"/>
          </a:p>
        </p:txBody>
      </p:sp>
    </p:spTree>
    <p:extLst>
      <p:ext uri="{BB962C8B-B14F-4D97-AF65-F5344CB8AC3E}">
        <p14:creationId xmlns:p14="http://schemas.microsoft.com/office/powerpoint/2010/main" val="273530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Population</a:t>
            </a:r>
            <a:r>
              <a:rPr lang="en-US" dirty="0"/>
              <a:t>:</a:t>
            </a:r>
            <a:r>
              <a:rPr lang="en-US" b="1" dirty="0"/>
              <a:t> </a:t>
            </a:r>
            <a:r>
              <a:rPr lang="en-AU" dirty="0"/>
              <a:t>A population is any complete group with at least one characteristic in common.</a:t>
            </a:r>
            <a:endParaRPr lang="en-US" dirty="0"/>
          </a:p>
          <a:p>
            <a:pPr marL="342900" indent="-342900">
              <a:buFont typeface="Arial" panose="020B0604020202020204" pitchFamily="34" charset="0"/>
              <a:buChar char="•"/>
            </a:pPr>
            <a:r>
              <a:rPr lang="en-US" dirty="0"/>
              <a:t> </a:t>
            </a:r>
            <a:r>
              <a:rPr lang="en-US" b="1" dirty="0"/>
              <a:t>Sample</a:t>
            </a:r>
            <a:r>
              <a:rPr lang="en-US" dirty="0"/>
              <a:t>: Subset of the population</a:t>
            </a:r>
          </a:p>
          <a:p>
            <a:pPr marL="342900" indent="-342900">
              <a:buFont typeface="Arial" panose="020B0604020202020204" pitchFamily="34" charset="0"/>
              <a:buChar char="•"/>
            </a:pPr>
            <a:r>
              <a:rPr lang="en-US" b="1" dirty="0"/>
              <a:t>Random sampling</a:t>
            </a:r>
            <a:r>
              <a:rPr lang="en-US" dirty="0"/>
              <a:t> - A sampling method to gather a representative sample of the population data.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5</a:t>
            </a:fld>
            <a:endParaRPr lang="en-US" dirty="0"/>
          </a:p>
        </p:txBody>
      </p:sp>
    </p:spTree>
    <p:extLst>
      <p:ext uri="{BB962C8B-B14F-4D97-AF65-F5344CB8AC3E}">
        <p14:creationId xmlns:p14="http://schemas.microsoft.com/office/powerpoint/2010/main" val="3601420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Association Between Two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lnSpc>
                    <a:spcPct val="100000"/>
                  </a:lnSpc>
                  <a:spcBef>
                    <a:spcPts val="1200"/>
                  </a:spcBef>
                  <a:spcAft>
                    <a:spcPts val="1200"/>
                  </a:spcAft>
                  <a:buFont typeface="Arial" pitchFamily="34" charset="0"/>
                  <a:buChar char="•"/>
                </a:pPr>
                <a:r>
                  <a:rPr lang="en-US" b="1" dirty="0"/>
                  <a:t>Scatter Charts</a:t>
                </a:r>
                <a:r>
                  <a:rPr lang="en-US" dirty="0"/>
                  <a:t>: Useful graph for analyzing the relationship between two variables.</a:t>
                </a:r>
              </a:p>
              <a:p>
                <a:pPr marL="342900" indent="-342900">
                  <a:lnSpc>
                    <a:spcPct val="100000"/>
                  </a:lnSpc>
                  <a:spcBef>
                    <a:spcPts val="1200"/>
                  </a:spcBef>
                  <a:spcAft>
                    <a:spcPts val="1200"/>
                  </a:spcAft>
                  <a:buFont typeface="Arial" pitchFamily="34" charset="0"/>
                  <a:buChar char="•"/>
                </a:pPr>
                <a:r>
                  <a:rPr lang="en-US" b="1" dirty="0"/>
                  <a:t>Covariance</a:t>
                </a:r>
                <a:r>
                  <a:rPr lang="en-US" dirty="0"/>
                  <a:t>: Descriptive measure of the linear association between two variables.</a:t>
                </a:r>
              </a:p>
              <a:p>
                <a:pPr marL="937260" lvl="1" indent="-342900">
                  <a:lnSpc>
                    <a:spcPct val="100000"/>
                  </a:lnSpc>
                </a:pPr>
                <a:r>
                  <a:rPr lang="en-US" dirty="0"/>
                  <a:t>Sample covariance for a sample of size </a:t>
                </a:r>
                <a:r>
                  <a:rPr lang="en-US" i="1" dirty="0"/>
                  <a:t>n</a:t>
                </a:r>
                <a:r>
                  <a:rPr lang="en-US" dirty="0"/>
                  <a:t> with the observations </a:t>
                </a:r>
              </a:p>
              <a:p>
                <a:pPr lvl="1" indent="0">
                  <a:lnSpc>
                    <a:spcPct val="100000"/>
                  </a:lnSpc>
                  <a:buNone/>
                </a:pP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1</m:t>
                        </m:r>
                      </m:sub>
                    </m:sSub>
                  </m:oMath>
                </a14:m>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a:rPr>
                          <m:t>𝑦</m:t>
                        </m:r>
                      </m:e>
                      <m:sub>
                        <m:r>
                          <a:rPr lang="en-US" sz="2000" i="1" dirty="0">
                            <a:latin typeface="Cambria Math"/>
                          </a:rPr>
                          <m:t>1</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2</m:t>
                        </m:r>
                      </m:sub>
                    </m:sSub>
                  </m:oMath>
                </a14:m>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a:rPr>
                          <m:t>𝑦</m:t>
                        </m:r>
                      </m:e>
                      <m:sub>
                        <m:r>
                          <a:rPr lang="en-US" sz="2000" i="1" dirty="0">
                            <a:latin typeface="Cambria Math"/>
                          </a:rPr>
                          <m:t>2</m:t>
                        </m:r>
                      </m:sub>
                    </m:sSub>
                  </m:oMath>
                </a14:m>
                <a:r>
                  <a:rPr lang="en-US" sz="2000" dirty="0"/>
                  <a:t>), </a:t>
                </a:r>
                <a:r>
                  <a:rPr lang="en-US" dirty="0"/>
                  <a:t>and so on:</a:t>
                </a:r>
              </a:p>
              <a:p>
                <a:pPr lvl="2" indent="0">
                  <a:buNone/>
                </a:pPr>
                <a:r>
                  <a:rPr lang="en-US"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𝑠</m:t>
                        </m:r>
                      </m:e>
                      <m:sub>
                        <m:r>
                          <a:rPr lang="en-US" sz="2200" i="1">
                            <a:latin typeface="Cambria Math"/>
                          </a:rPr>
                          <m:t>𝑥𝑦</m:t>
                        </m:r>
                      </m:sub>
                    </m:sSub>
                  </m:oMath>
                </a14:m>
                <a:r>
                  <a:rPr lang="en-US" sz="2200" dirty="0"/>
                  <a:t> = </a:t>
                </a:r>
                <a14:m>
                  <m:oMath xmlns:m="http://schemas.openxmlformats.org/officeDocument/2006/math">
                    <m:f>
                      <m:fPr>
                        <m:ctrlPr>
                          <a:rPr lang="en-US" sz="2200" i="1">
                            <a:latin typeface="Cambria Math" panose="02040503050406030204" pitchFamily="18" charset="0"/>
                          </a:rPr>
                        </m:ctrlPr>
                      </m:fPr>
                      <m:num>
                        <m:nary>
                          <m:naryPr>
                            <m:chr m:val="∑"/>
                            <m:subHide m:val="on"/>
                            <m:supHide m:val="on"/>
                            <m:ctrlPr>
                              <a:rPr lang="en-US" sz="2200" i="1">
                                <a:latin typeface="Cambria Math" panose="02040503050406030204" pitchFamily="18" charset="0"/>
                              </a:rPr>
                            </m:ctrlPr>
                          </m:naryPr>
                          <m:sub/>
                          <m:sup/>
                          <m:e>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a:rPr>
                                      <m:t>𝑥</m:t>
                                    </m:r>
                                  </m:e>
                                  <m:sub>
                                    <m:r>
                                      <a:rPr lang="en-US" sz="2200" i="1">
                                        <a:latin typeface="Cambria Math"/>
                                      </a:rPr>
                                      <m:t>𝑖</m:t>
                                    </m:r>
                                  </m:sub>
                                </m:sSub>
                                <m:r>
                                  <a:rPr lang="en-US" sz="2200" i="1">
                                    <a:latin typeface="Cambria Math"/>
                                  </a:rPr>
                                  <m:t> −</m:t>
                                </m:r>
                                <m:acc>
                                  <m:accPr>
                                    <m:chr m:val="̅"/>
                                    <m:ctrlPr>
                                      <a:rPr lang="en-US" sz="2200" i="1">
                                        <a:latin typeface="Cambria Math" panose="02040503050406030204" pitchFamily="18" charset="0"/>
                                      </a:rPr>
                                    </m:ctrlPr>
                                  </m:accPr>
                                  <m:e>
                                    <m:r>
                                      <a:rPr lang="en-US" sz="2200" i="1">
                                        <a:latin typeface="Cambria Math"/>
                                      </a:rPr>
                                      <m:t> </m:t>
                                    </m:r>
                                    <m:r>
                                      <a:rPr lang="en-US" sz="2200" i="1">
                                        <a:latin typeface="Cambria Math"/>
                                      </a:rPr>
                                      <m:t>𝑥</m:t>
                                    </m:r>
                                  </m:e>
                                </m:acc>
                              </m:e>
                            </m:d>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a:rPr>
                                      <m:t>𝑦</m:t>
                                    </m:r>
                                  </m:e>
                                  <m:sub>
                                    <m:r>
                                      <a:rPr lang="en-US" sz="2200" i="1">
                                        <a:latin typeface="Cambria Math"/>
                                      </a:rPr>
                                      <m:t>𝑖</m:t>
                                    </m:r>
                                  </m:sub>
                                </m:sSub>
                                <m:r>
                                  <a:rPr lang="en-US" sz="2200" i="1">
                                    <a:latin typeface="Cambria Math"/>
                                  </a:rPr>
                                  <m:t> − </m:t>
                                </m:r>
                                <m:acc>
                                  <m:accPr>
                                    <m:chr m:val="̅"/>
                                    <m:ctrlPr>
                                      <a:rPr lang="en-US" sz="2200" i="1">
                                        <a:latin typeface="Cambria Math" panose="02040503050406030204" pitchFamily="18" charset="0"/>
                                      </a:rPr>
                                    </m:ctrlPr>
                                  </m:accPr>
                                  <m:e>
                                    <m:r>
                                      <a:rPr lang="en-US" sz="2200" i="1">
                                        <a:latin typeface="Cambria Math"/>
                                      </a:rPr>
                                      <m:t>𝑦</m:t>
                                    </m:r>
                                  </m:e>
                                </m:acc>
                              </m:e>
                            </m:d>
                          </m:e>
                        </m:nary>
                      </m:num>
                      <m:den>
                        <m:r>
                          <a:rPr lang="en-US" sz="2200" i="1">
                            <a:latin typeface="Cambria Math"/>
                          </a:rPr>
                          <m:t>𝑛</m:t>
                        </m:r>
                        <m:r>
                          <a:rPr lang="en-US" sz="2200" i="1">
                            <a:latin typeface="Cambria Math"/>
                          </a:rPr>
                          <m:t> − 1</m:t>
                        </m:r>
                      </m:den>
                    </m:f>
                  </m:oMath>
                </a14:m>
                <a:endParaRPr lang="en-US" sz="2200" dirty="0"/>
              </a:p>
              <a:p>
                <a:pPr marL="937260" lvl="1" indent="-342900">
                  <a:lnSpc>
                    <a:spcPct val="100000"/>
                  </a:lnSpc>
                </a:pPr>
                <a:r>
                  <a:rPr lang="en-US" dirty="0"/>
                  <a:t>Population covariance</a:t>
                </a:r>
                <a:r>
                  <a:rPr lang="en-US" i="1" dirty="0"/>
                  <a:t>, </a:t>
                </a:r>
                <a14:m>
                  <m:oMath xmlns:m="http://schemas.openxmlformats.org/officeDocument/2006/math">
                    <m:sSub>
                      <m:sSubPr>
                        <m:ctrlPr>
                          <a:rPr lang="en-US" i="1">
                            <a:latin typeface="Cambria Math" panose="02040503050406030204" pitchFamily="18" charset="0"/>
                          </a:rPr>
                        </m:ctrlPr>
                      </m:sSubPr>
                      <m:e>
                        <m:r>
                          <a:rPr lang="el-GR" i="1">
                            <a:latin typeface="Cambria Math"/>
                          </a:rPr>
                          <m:t>𝜎</m:t>
                        </m:r>
                      </m:e>
                      <m:sub>
                        <m:r>
                          <a:rPr lang="en-US" i="1">
                            <a:latin typeface="Cambria Math"/>
                          </a:rPr>
                          <m:t>𝑥𝑦</m:t>
                        </m:r>
                      </m:sub>
                    </m:sSub>
                  </m:oMath>
                </a14:m>
                <a:r>
                  <a:rPr lang="en-US" dirty="0"/>
                  <a:t> = </a:t>
                </a:r>
                <a14:m>
                  <m:oMath xmlns:m="http://schemas.openxmlformats.org/officeDocument/2006/math">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 − </m:t>
                                </m:r>
                                <m:sSub>
                                  <m:sSubPr>
                                    <m:ctrlPr>
                                      <a:rPr lang="en-US" i="1">
                                        <a:latin typeface="Cambria Math" panose="02040503050406030204" pitchFamily="18" charset="0"/>
                                      </a:rPr>
                                    </m:ctrlPr>
                                  </m:sSubPr>
                                  <m:e>
                                    <m:r>
                                      <m:rPr>
                                        <m:nor/>
                                      </m:rPr>
                                      <a:rPr lang="en-US" i="1" dirty="0"/>
                                      <m:t>µ</m:t>
                                    </m:r>
                                  </m:e>
                                  <m:sub>
                                    <m:r>
                                      <a:rPr lang="en-US" i="1">
                                        <a:latin typeface="Cambria Math"/>
                                      </a:rPr>
                                      <m:t>𝑥</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r>
                                  <a:rPr lang="en-US" i="1">
                                    <a:latin typeface="Cambria Math"/>
                                  </a:rPr>
                                  <m:t> − </m:t>
                                </m:r>
                                <m:sSub>
                                  <m:sSubPr>
                                    <m:ctrlPr>
                                      <a:rPr lang="en-US" i="1">
                                        <a:latin typeface="Cambria Math" panose="02040503050406030204" pitchFamily="18" charset="0"/>
                                      </a:rPr>
                                    </m:ctrlPr>
                                  </m:sSubPr>
                                  <m:e>
                                    <m:r>
                                      <m:rPr>
                                        <m:nor/>
                                      </m:rPr>
                                      <a:rPr lang="en-US" i="1" dirty="0"/>
                                      <m:t>µ</m:t>
                                    </m:r>
                                  </m:e>
                                  <m:sub>
                                    <m:r>
                                      <a:rPr lang="en-US" i="1">
                                        <a:latin typeface="Cambria Math"/>
                                      </a:rPr>
                                      <m:t>𝑦</m:t>
                                    </m:r>
                                  </m:sub>
                                </m:sSub>
                              </m:e>
                            </m:d>
                          </m:e>
                        </m:nary>
                      </m:num>
                      <m:den>
                        <m:r>
                          <a:rPr lang="en-US" i="1">
                            <a:latin typeface="Cambria Math"/>
                          </a:rPr>
                          <m:t>𝑁</m:t>
                        </m:r>
                      </m:den>
                    </m:f>
                  </m:oMath>
                </a14:m>
                <a:endParaRPr lang="en-US" dirty="0"/>
              </a:p>
              <a:p>
                <a:pPr marL="937260" lvl="1" indent="-342900"/>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11" t="-90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50</a:t>
            </a:fld>
            <a:endParaRPr lang="en-US" dirty="0"/>
          </a:p>
        </p:txBody>
      </p:sp>
      <p:sp>
        <p:nvSpPr>
          <p:cNvPr id="6" name="Speech Bubble: Rectangle with Corners Rounded 5">
            <a:extLst>
              <a:ext uri="{FF2B5EF4-FFF2-40B4-BE49-F238E27FC236}">
                <a16:creationId xmlns:a16="http://schemas.microsoft.com/office/drawing/2014/main" id="{716B8425-2554-45A2-AF4E-9D02B1F418F2}"/>
              </a:ext>
            </a:extLst>
          </p:cNvPr>
          <p:cNvSpPr/>
          <p:nvPr/>
        </p:nvSpPr>
        <p:spPr>
          <a:xfrm>
            <a:off x="3886200" y="4800600"/>
            <a:ext cx="914400" cy="381000"/>
          </a:xfrm>
          <a:prstGeom prst="wedgeRoundRectCallout">
            <a:avLst>
              <a:gd name="adj1" fmla="val 199252"/>
              <a:gd name="adj2" fmla="val 54341"/>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First variable</a:t>
            </a:r>
            <a:endParaRPr lang="en-US" sz="1200" dirty="0"/>
          </a:p>
        </p:txBody>
      </p:sp>
      <p:sp>
        <p:nvSpPr>
          <p:cNvPr id="7" name="Speech Bubble: Rectangle with Corners Rounded 6">
            <a:extLst>
              <a:ext uri="{FF2B5EF4-FFF2-40B4-BE49-F238E27FC236}">
                <a16:creationId xmlns:a16="http://schemas.microsoft.com/office/drawing/2014/main" id="{D070DB75-6AAA-43BB-AAD2-06113A301930}"/>
              </a:ext>
            </a:extLst>
          </p:cNvPr>
          <p:cNvSpPr/>
          <p:nvPr/>
        </p:nvSpPr>
        <p:spPr>
          <a:xfrm>
            <a:off x="7774056" y="4648200"/>
            <a:ext cx="838200" cy="381000"/>
          </a:xfrm>
          <a:prstGeom prst="wedgeRoundRectCallout">
            <a:avLst>
              <a:gd name="adj1" fmla="val -144866"/>
              <a:gd name="adj2" fmla="val 61400"/>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Second variable</a:t>
            </a:r>
            <a:endParaRPr lang="en-US" sz="1200" dirty="0"/>
          </a:p>
        </p:txBody>
      </p:sp>
    </p:spTree>
    <p:extLst>
      <p:ext uri="{BB962C8B-B14F-4D97-AF65-F5344CB8AC3E}">
        <p14:creationId xmlns:p14="http://schemas.microsoft.com/office/powerpoint/2010/main" val="2553122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Association Between Two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lnSpc>
                    <a:spcPct val="100000"/>
                  </a:lnSpc>
                  <a:buFont typeface="Arial" pitchFamily="34" charset="0"/>
                  <a:buChar char="•"/>
                </a:pPr>
                <a:r>
                  <a:rPr lang="en-US" b="1" dirty="0"/>
                  <a:t>Correlation coefficient</a:t>
                </a:r>
                <a:r>
                  <a:rPr lang="en-US" dirty="0"/>
                  <a:t>: Measures the relationship between two variables.</a:t>
                </a:r>
              </a:p>
              <a:p>
                <a:pPr marL="937260" lvl="1" indent="-342900">
                  <a:lnSpc>
                    <a:spcPct val="100000"/>
                  </a:lnSpc>
                </a:pPr>
                <a:r>
                  <a:rPr lang="en-US" dirty="0"/>
                  <a:t>Not affected by the units of measurement for </a:t>
                </a:r>
                <a:r>
                  <a:rPr lang="en-US" i="1" dirty="0">
                    <a:latin typeface="+mn-lt"/>
                  </a:rPr>
                  <a:t>x</a:t>
                </a:r>
                <a:r>
                  <a:rPr lang="en-US" dirty="0"/>
                  <a:t> and</a:t>
                </a:r>
                <a:r>
                  <a:rPr lang="en-US" i="1" dirty="0"/>
                  <a:t> </a:t>
                </a:r>
                <a:r>
                  <a:rPr lang="en-US" i="1" dirty="0">
                    <a:latin typeface="+mn-lt"/>
                  </a:rPr>
                  <a:t>y</a:t>
                </a:r>
                <a:r>
                  <a:rPr lang="en-US" dirty="0">
                    <a:latin typeface="+mn-lt"/>
                  </a:rPr>
                  <a:t>.</a:t>
                </a:r>
                <a:endParaRPr lang="en-US" dirty="0"/>
              </a:p>
              <a:p>
                <a:pPr marL="937260" lvl="1" indent="-342900">
                  <a:lnSpc>
                    <a:spcPct val="100000"/>
                  </a:lnSpc>
                </a:pPr>
                <a:r>
                  <a:rPr lang="en-US" dirty="0"/>
                  <a:t>Sample correlation coefficient denoted by</a:t>
                </a:r>
                <a:r>
                  <a:rPr lang="en-US" i="1" dirty="0">
                    <a:latin typeface="+mn-lt"/>
                  </a:rPr>
                  <a:t>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𝑥𝑦</m:t>
                        </m:r>
                      </m:sub>
                    </m:sSub>
                  </m:oMath>
                </a14:m>
                <a:r>
                  <a:rPr lang="en-US" i="1" dirty="0">
                    <a:latin typeface="+mn-lt"/>
                  </a:rPr>
                  <a:t>.		</a:t>
                </a:r>
                <a:endParaRPr lang="en-US" i="1" dirty="0">
                  <a:latin typeface="Cambria Math"/>
                </a:endParaRPr>
              </a:p>
              <a:p>
                <a:pPr marL="1211580" lvl="2" indent="-342900">
                  <a:lnSpc>
                    <a:spcPct val="100000"/>
                  </a:lnSpc>
                </a:pP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𝑥𝑦</m:t>
                        </m:r>
                      </m:sub>
                    </m:sSub>
                  </m:oMath>
                </a14:m>
                <a:r>
                  <a:rPr lang="en-US" dirty="0"/>
                  <a:t>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𝑥𝑦</m:t>
                            </m:r>
                          </m:sub>
                        </m:sSub>
                      </m:num>
                      <m:den>
                        <m:sSub>
                          <m:sSubPr>
                            <m:ctrlPr>
                              <a:rPr lang="en-US" i="1">
                                <a:latin typeface="Cambria Math" panose="02040503050406030204" pitchFamily="18" charset="0"/>
                              </a:rPr>
                            </m:ctrlPr>
                          </m:sSubPr>
                          <m:e>
                            <m:r>
                              <a:rPr lang="en-US" i="1">
                                <a:latin typeface="Cambria Math"/>
                              </a:rPr>
                              <m:t>𝑠</m:t>
                            </m:r>
                          </m:e>
                          <m:sub>
                            <m:r>
                              <a:rPr lang="en-US" i="1">
                                <a:latin typeface="Cambria Math"/>
                              </a:rPr>
                              <m:t>𝑥</m:t>
                            </m:r>
                          </m:sub>
                        </m:sSub>
                        <m:sSub>
                          <m:sSubPr>
                            <m:ctrlPr>
                              <a:rPr lang="en-US" i="1">
                                <a:latin typeface="Cambria Math" panose="02040503050406030204" pitchFamily="18" charset="0"/>
                              </a:rPr>
                            </m:ctrlPr>
                          </m:sSubPr>
                          <m:e>
                            <m:r>
                              <a:rPr lang="en-US" i="1">
                                <a:latin typeface="Cambria Math"/>
                              </a:rPr>
                              <m:t>𝑠</m:t>
                            </m:r>
                          </m:e>
                          <m:sub>
                            <m:r>
                              <a:rPr lang="en-US" i="1">
                                <a:latin typeface="Cambria Math"/>
                              </a:rPr>
                              <m:t>𝑦</m:t>
                            </m:r>
                          </m:sub>
                        </m:sSub>
                      </m:den>
                    </m:f>
                  </m:oMath>
                </a14:m>
                <a:endParaRPr lang="en-US" dirty="0"/>
              </a:p>
              <a:p>
                <a:pPr marL="1485900" lvl="3" indent="-342900">
                  <a:lnSpc>
                    <a:spcPct val="100000"/>
                  </a:lnSpc>
                  <a:spcBef>
                    <a:spcPts val="0"/>
                  </a:spcBef>
                </a:pPr>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𝑥𝑦</m:t>
                        </m:r>
                      </m:sub>
                    </m:sSub>
                  </m:oMath>
                </a14:m>
                <a:r>
                  <a:rPr lang="en-US" dirty="0"/>
                  <a:t> = sample covariance = </a:t>
                </a:r>
                <a14:m>
                  <m:oMath xmlns:m="http://schemas.openxmlformats.org/officeDocument/2006/math">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b="0" i="1" smtClean="0">
                                    <a:latin typeface="Cambria Math"/>
                                  </a:rPr>
                                  <m:t> </m:t>
                                </m:r>
                                <m:r>
                                  <a:rPr lang="en-US" i="1">
                                    <a:latin typeface="Cambria Math"/>
                                  </a:rPr>
                                  <m:t>−</m:t>
                                </m:r>
                                <m:acc>
                                  <m:accPr>
                                    <m:chr m:val="̅"/>
                                    <m:ctrlPr>
                                      <a:rPr lang="en-US" i="1">
                                        <a:latin typeface="Cambria Math" panose="02040503050406030204" pitchFamily="18" charset="0"/>
                                      </a:rPr>
                                    </m:ctrlPr>
                                  </m:accPr>
                                  <m:e>
                                    <m:r>
                                      <a:rPr lang="en-US" b="0" i="1" smtClean="0">
                                        <a:latin typeface="Cambria Math"/>
                                      </a:rPr>
                                      <m:t> </m:t>
                                    </m:r>
                                    <m:r>
                                      <a:rPr lang="en-US" i="1">
                                        <a:latin typeface="Cambria Math"/>
                                      </a:rPr>
                                      <m:t>𝑥</m:t>
                                    </m:r>
                                  </m:e>
                                </m:acc>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r>
                                  <a:rPr lang="en-US" b="0" i="1" smtClean="0">
                                    <a:latin typeface="Cambria Math"/>
                                  </a:rPr>
                                  <m:t> </m:t>
                                </m:r>
                                <m:r>
                                  <a:rPr lang="en-US" i="1">
                                    <a:latin typeface="Cambria Math"/>
                                  </a:rPr>
                                  <m:t>−</m:t>
                                </m:r>
                                <m:acc>
                                  <m:accPr>
                                    <m:chr m:val="̅"/>
                                    <m:ctrlPr>
                                      <a:rPr lang="en-US" i="1">
                                        <a:latin typeface="Cambria Math" panose="02040503050406030204" pitchFamily="18" charset="0"/>
                                      </a:rPr>
                                    </m:ctrlPr>
                                  </m:accPr>
                                  <m:e>
                                    <m:r>
                                      <a:rPr lang="en-US" b="0" i="1" smtClean="0">
                                        <a:latin typeface="Cambria Math"/>
                                      </a:rPr>
                                      <m:t> </m:t>
                                    </m:r>
                                    <m:r>
                                      <a:rPr lang="en-US" i="1">
                                        <a:latin typeface="Cambria Math"/>
                                      </a:rPr>
                                      <m:t>𝑦</m:t>
                                    </m:r>
                                  </m:e>
                                </m:acc>
                              </m:e>
                            </m:d>
                          </m:e>
                        </m:nary>
                      </m:num>
                      <m:den>
                        <m:r>
                          <a:rPr lang="en-US" i="1">
                            <a:latin typeface="Cambria Math"/>
                          </a:rPr>
                          <m:t>𝑛</m:t>
                        </m:r>
                        <m:r>
                          <a:rPr lang="en-US" b="0" i="1" smtClean="0">
                            <a:latin typeface="Cambria Math"/>
                          </a:rPr>
                          <m:t> </m:t>
                        </m:r>
                        <m:r>
                          <a:rPr lang="en-US" i="1">
                            <a:latin typeface="Cambria Math"/>
                          </a:rPr>
                          <m:t>−</m:t>
                        </m:r>
                        <m:r>
                          <a:rPr lang="en-US" b="0" i="1" smtClean="0">
                            <a:latin typeface="Cambria Math"/>
                          </a:rPr>
                          <m:t> </m:t>
                        </m:r>
                        <m:r>
                          <a:rPr lang="en-US" i="1">
                            <a:latin typeface="Cambria Math"/>
                          </a:rPr>
                          <m:t>1</m:t>
                        </m:r>
                      </m:den>
                    </m:f>
                  </m:oMath>
                </a14:m>
                <a:endParaRPr lang="en-US" dirty="0"/>
              </a:p>
              <a:p>
                <a:pPr marL="1485900" lvl="3" indent="-342900">
                  <a:lnSpc>
                    <a:spcPct val="100000"/>
                  </a:lnSpc>
                  <a:spcBef>
                    <a:spcPts val="0"/>
                  </a:spcBef>
                </a:pPr>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𝑥</m:t>
                        </m:r>
                      </m:sub>
                    </m:sSub>
                  </m:oMath>
                </a14:m>
                <a:r>
                  <a:rPr lang="en-US" dirty="0"/>
                  <a:t> = sample standard deviation of </a:t>
                </a:r>
                <a:r>
                  <a:rPr lang="en-US" i="1" dirty="0">
                    <a:latin typeface="+mn-lt"/>
                  </a:rPr>
                  <a:t>x</a:t>
                </a:r>
                <a:r>
                  <a:rPr lang="en-US" dirty="0"/>
                  <a:t> = </a:t>
                </a:r>
                <a14:m>
                  <m:oMath xmlns:m="http://schemas.openxmlformats.org/officeDocument/2006/math">
                    <m:rad>
                      <m:radPr>
                        <m:degHide m:val="on"/>
                        <m:ctrlPr>
                          <a:rPr lang="en-US" i="1">
                            <a:latin typeface="Cambria Math" panose="02040503050406030204" pitchFamily="18" charset="0"/>
                          </a:rPr>
                        </m:ctrlPr>
                      </m:radPr>
                      <m:deg/>
                      <m:e>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nary>
                                  <m:naryPr>
                                    <m:chr m:val="∑"/>
                                    <m:subHide m:val="on"/>
                                    <m:supHide m:val="on"/>
                                    <m:ctrlPr>
                                      <a:rPr lang="en-US" i="1" dirty="0">
                                        <a:latin typeface="Cambria Math" panose="02040503050406030204" pitchFamily="18" charset="0"/>
                                      </a:rPr>
                                    </m:ctrlPr>
                                  </m:naryPr>
                                  <m:sub/>
                                  <m:sup/>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𝑖</m:t>
                                            </m:r>
                                          </m:sub>
                                        </m:sSub>
                                        <m:r>
                                          <a:rPr lang="en-US" b="0" i="1" dirty="0" smtClean="0">
                                            <a:latin typeface="Cambria Math"/>
                                          </a:rPr>
                                          <m:t> </m:t>
                                        </m:r>
                                        <m:r>
                                          <a:rPr lang="en-US" i="1" dirty="0">
                                            <a:latin typeface="Cambria Math"/>
                                          </a:rPr>
                                          <m:t>−</m:t>
                                        </m:r>
                                        <m:r>
                                          <a:rPr lang="en-US" b="0" i="1" dirty="0" smtClean="0">
                                            <a:latin typeface="Cambria Math"/>
                                          </a:rPr>
                                          <m:t> </m:t>
                                        </m:r>
                                        <m:acc>
                                          <m:accPr>
                                            <m:chr m:val="̅"/>
                                            <m:ctrlPr>
                                              <a:rPr lang="en-US" i="1" dirty="0">
                                                <a:latin typeface="Cambria Math" panose="02040503050406030204" pitchFamily="18" charset="0"/>
                                              </a:rPr>
                                            </m:ctrlPr>
                                          </m:accPr>
                                          <m:e>
                                            <m:r>
                                              <a:rPr lang="en-US" i="1" dirty="0">
                                                <a:latin typeface="Cambria Math"/>
                                              </a:rPr>
                                              <m:t>𝑥</m:t>
                                            </m:r>
                                          </m:e>
                                        </m:acc>
                                      </m:e>
                                    </m:d>
                                  </m:e>
                                </m:nary>
                              </m:e>
                              <m:sup>
                                <m:r>
                                  <a:rPr lang="en-US" i="1" dirty="0">
                                    <a:latin typeface="Cambria Math"/>
                                  </a:rPr>
                                  <m:t>2</m:t>
                                </m:r>
                              </m:sup>
                            </m:sSup>
                          </m:num>
                          <m:den>
                            <m:r>
                              <a:rPr lang="en-US" i="1" dirty="0">
                                <a:latin typeface="Cambria Math"/>
                              </a:rPr>
                              <m:t>𝑛</m:t>
                            </m:r>
                            <m:r>
                              <a:rPr lang="en-US" b="0" i="1" dirty="0" smtClean="0">
                                <a:latin typeface="Cambria Math"/>
                              </a:rPr>
                              <m:t> </m:t>
                            </m:r>
                            <m:r>
                              <a:rPr lang="en-US" i="1" dirty="0">
                                <a:latin typeface="Cambria Math"/>
                              </a:rPr>
                              <m:t>−</m:t>
                            </m:r>
                            <m:r>
                              <a:rPr lang="en-US" b="0" i="1" dirty="0" smtClean="0">
                                <a:latin typeface="Cambria Math"/>
                              </a:rPr>
                              <m:t> </m:t>
                            </m:r>
                            <m:r>
                              <a:rPr lang="en-US" i="1" dirty="0">
                                <a:latin typeface="Cambria Math"/>
                              </a:rPr>
                              <m:t>1</m:t>
                            </m:r>
                          </m:den>
                        </m:f>
                      </m:e>
                    </m:rad>
                  </m:oMath>
                </a14:m>
                <a:endParaRPr lang="en-US" i="1" dirty="0"/>
              </a:p>
              <a:p>
                <a:pPr marL="1485900" lvl="3" indent="-342900">
                  <a:lnSpc>
                    <a:spcPct val="100000"/>
                  </a:lnSpc>
                  <a:spcBef>
                    <a:spcPts val="0"/>
                  </a:spcBef>
                </a:pPr>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𝑦</m:t>
                        </m:r>
                      </m:sub>
                    </m:sSub>
                  </m:oMath>
                </a14:m>
                <a:r>
                  <a:rPr lang="en-US" dirty="0"/>
                  <a:t> = sample standard deviation of </a:t>
                </a:r>
                <a:r>
                  <a:rPr lang="en-US" i="1" dirty="0">
                    <a:latin typeface="+mn-lt"/>
                  </a:rPr>
                  <a:t>y</a:t>
                </a:r>
                <a:r>
                  <a:rPr lang="en-US" i="1" dirty="0"/>
                  <a:t> </a:t>
                </a:r>
                <a:r>
                  <a:rPr lang="en-US" dirty="0"/>
                  <a:t>= </a:t>
                </a:r>
                <a14:m>
                  <m:oMath xmlns:m="http://schemas.openxmlformats.org/officeDocument/2006/math">
                    <m:rad>
                      <m:radPr>
                        <m:degHide m:val="on"/>
                        <m:ctrlPr>
                          <a:rPr lang="en-US" i="1">
                            <a:latin typeface="Cambria Math" panose="02040503050406030204" pitchFamily="18" charset="0"/>
                          </a:rPr>
                        </m:ctrlPr>
                      </m:radPr>
                      <m:deg/>
                      <m:e>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nary>
                                  <m:naryPr>
                                    <m:chr m:val="∑"/>
                                    <m:subHide m:val="on"/>
                                    <m:supHide m:val="on"/>
                                    <m:ctrlPr>
                                      <a:rPr lang="en-US" i="1" dirty="0">
                                        <a:latin typeface="Cambria Math" panose="02040503050406030204" pitchFamily="18" charset="0"/>
                                      </a:rPr>
                                    </m:ctrlPr>
                                  </m:naryPr>
                                  <m:sub/>
                                  <m:sup/>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a:rPr>
                                              <m:t>𝑦</m:t>
                                            </m:r>
                                          </m:e>
                                          <m:sub>
                                            <m:r>
                                              <a:rPr lang="en-US" i="1" dirty="0">
                                                <a:latin typeface="Cambria Math"/>
                                              </a:rPr>
                                              <m:t>𝑖</m:t>
                                            </m:r>
                                            <m:r>
                                              <a:rPr lang="en-US" b="0" i="1" dirty="0" smtClean="0">
                                                <a:latin typeface="Cambria Math"/>
                                              </a:rPr>
                                              <m:t> </m:t>
                                            </m:r>
                                          </m:sub>
                                        </m:sSub>
                                        <m:r>
                                          <a:rPr lang="en-US" i="1" dirty="0">
                                            <a:latin typeface="Cambria Math"/>
                                          </a:rPr>
                                          <m:t>−</m:t>
                                        </m:r>
                                        <m:r>
                                          <a:rPr lang="en-US" b="0" i="1" dirty="0" smtClean="0">
                                            <a:latin typeface="Cambria Math"/>
                                          </a:rPr>
                                          <m:t> </m:t>
                                        </m:r>
                                        <m:acc>
                                          <m:accPr>
                                            <m:chr m:val="̅"/>
                                            <m:ctrlPr>
                                              <a:rPr lang="en-US" i="1" dirty="0">
                                                <a:latin typeface="Cambria Math" panose="02040503050406030204" pitchFamily="18" charset="0"/>
                                              </a:rPr>
                                            </m:ctrlPr>
                                          </m:accPr>
                                          <m:e>
                                            <m:r>
                                              <a:rPr lang="en-US" b="0" i="1" dirty="0" smtClean="0">
                                                <a:latin typeface="Cambria Math"/>
                                              </a:rPr>
                                              <m:t>𝑦</m:t>
                                            </m:r>
                                          </m:e>
                                        </m:acc>
                                      </m:e>
                                    </m:d>
                                  </m:e>
                                </m:nary>
                              </m:e>
                              <m:sup>
                                <m:r>
                                  <a:rPr lang="en-US" i="1" dirty="0">
                                    <a:latin typeface="Cambria Math"/>
                                  </a:rPr>
                                  <m:t>2</m:t>
                                </m:r>
                              </m:sup>
                            </m:sSup>
                          </m:num>
                          <m:den>
                            <m:r>
                              <a:rPr lang="en-US" i="1" dirty="0">
                                <a:latin typeface="Cambria Math"/>
                              </a:rPr>
                              <m:t>𝑛</m:t>
                            </m:r>
                            <m:r>
                              <a:rPr lang="en-US" b="0" i="1" dirty="0" smtClean="0">
                                <a:latin typeface="Cambria Math"/>
                              </a:rPr>
                              <m:t> </m:t>
                            </m:r>
                            <m:r>
                              <a:rPr lang="en-US" i="1" dirty="0">
                                <a:latin typeface="Cambria Math"/>
                              </a:rPr>
                              <m:t>−</m:t>
                            </m:r>
                            <m:r>
                              <a:rPr lang="en-US" b="0" i="1" dirty="0" smtClean="0">
                                <a:latin typeface="Cambria Math"/>
                              </a:rPr>
                              <m:t> </m:t>
                            </m:r>
                            <m:r>
                              <a:rPr lang="en-US" i="1" dirty="0">
                                <a:latin typeface="Cambria Math"/>
                              </a:rPr>
                              <m:t>1</m:t>
                            </m:r>
                          </m:den>
                        </m:f>
                      </m:e>
                    </m:rad>
                  </m:oMath>
                </a14:m>
                <a:endParaRPr lang="en-US" dirty="0"/>
              </a:p>
              <a:p>
                <a:pPr marL="937260" lvl="1" indent="-342900">
                  <a:lnSpc>
                    <a:spcPct val="100000"/>
                  </a:lnSpc>
                </a:pPr>
                <a:endParaRPr lang="en-US" i="1" dirty="0"/>
              </a:p>
              <a:p>
                <a:pPr marL="1485900" lvl="3" indent="-342900">
                  <a:lnSpc>
                    <a:spcPct val="100000"/>
                  </a:lnSpc>
                </a:pPr>
                <a:endParaRPr lang="en-US" i="1" dirty="0"/>
              </a:p>
              <a:p>
                <a:pPr marL="1485900" lvl="3" indent="-342900">
                  <a:lnSpc>
                    <a:spcPct val="100000"/>
                  </a:lnSpc>
                </a:pPr>
                <a:endParaRPr lang="en-US" dirty="0"/>
              </a:p>
              <a:p>
                <a:pPr marL="1485900" lvl="3" indent="-342900"/>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11" t="-90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556B232-9F89-4083-B3BB-DDC8E5903F80}" type="slidenum">
              <a:rPr lang="en-US" smtClean="0"/>
              <a:t>51</a:t>
            </a:fld>
            <a:endParaRPr lang="en-US" dirty="0"/>
          </a:p>
        </p:txBody>
      </p:sp>
    </p:spTree>
    <p:extLst>
      <p:ext uri="{BB962C8B-B14F-4D97-AF65-F5344CB8AC3E}">
        <p14:creationId xmlns:p14="http://schemas.microsoft.com/office/powerpoint/2010/main" val="2946739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Correlation Coefficient </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–1 ≤ </a:t>
            </a:r>
            <a:r>
              <a:rPr lang="en-US" i="1" dirty="0">
                <a:latin typeface="+mn-lt"/>
              </a:rPr>
              <a:t>r</a:t>
            </a:r>
            <a:r>
              <a:rPr lang="en-US" i="1" dirty="0"/>
              <a:t> </a:t>
            </a:r>
            <a:r>
              <a:rPr lang="en-US" dirty="0"/>
              <a:t>≤ +1</a:t>
            </a:r>
          </a:p>
          <a:p>
            <a:pPr marL="342900" indent="-342900">
              <a:buFont typeface="Arial" pitchFamily="34" charset="0"/>
              <a:buChar char="•"/>
            </a:pPr>
            <a:endParaRPr lang="en-US" dirty="0"/>
          </a:p>
          <a:p>
            <a:pPr marL="342900" indent="-342900">
              <a:buFont typeface="Arial" pitchFamily="34" charset="0"/>
              <a:buChar char="•"/>
            </a:pPr>
            <a:endParaRPr lang="en-US" dirty="0"/>
          </a:p>
          <a:p>
            <a:endParaRPr lang="en-US" dirty="0"/>
          </a:p>
          <a:p>
            <a:pPr marL="342900" indent="-342900">
              <a:buFont typeface="Arial" panose="020B0604020202020204"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91648845"/>
              </p:ext>
            </p:extLst>
          </p:nvPr>
        </p:nvGraphicFramePr>
        <p:xfrm>
          <a:off x="1447800" y="2667000"/>
          <a:ext cx="6096000" cy="1889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2000" b="1" i="1" strike="noStrike" dirty="0">
                          <a:solidFill>
                            <a:schemeClr val="tx1"/>
                          </a:solidFill>
                          <a:latin typeface="+mn-lt"/>
                          <a:cs typeface="Calibri" pitchFamily="34" charset="0"/>
                        </a:rPr>
                        <a:t>r</a:t>
                      </a:r>
                      <a:r>
                        <a:rPr lang="en-US" sz="2000" b="1" i="1" strike="noStrike" dirty="0">
                          <a:solidFill>
                            <a:schemeClr val="tx1"/>
                          </a:solidFill>
                          <a:latin typeface="Calibri" pitchFamily="34" charset="0"/>
                          <a:cs typeface="Calibri" pitchFamily="34" charset="0"/>
                        </a:rPr>
                        <a:t> </a:t>
                      </a:r>
                      <a:r>
                        <a:rPr lang="en-US" sz="2000" b="1" i="0" strike="noStrike" dirty="0">
                          <a:solidFill>
                            <a:schemeClr val="tx1"/>
                          </a:solidFill>
                          <a:latin typeface="Calibri" pitchFamily="34" charset="0"/>
                          <a:cs typeface="Calibri" pitchFamily="34" charset="0"/>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strike="noStrike" dirty="0">
                          <a:solidFill>
                            <a:schemeClr val="tx1"/>
                          </a:solidFill>
                          <a:latin typeface="Calibri" pitchFamily="34" charset="0"/>
                          <a:cs typeface="Calibri" pitchFamily="34" charset="0"/>
                        </a:rPr>
                        <a:t>Relationship between the </a:t>
                      </a:r>
                      <a:r>
                        <a:rPr lang="en-US" sz="2000" i="1" strike="noStrike" dirty="0">
                          <a:solidFill>
                            <a:schemeClr val="tx1"/>
                          </a:solidFill>
                          <a:latin typeface="Calibri" pitchFamily="34" charset="0"/>
                          <a:cs typeface="Calibri" pitchFamily="34" charset="0"/>
                        </a:rPr>
                        <a:t>x</a:t>
                      </a:r>
                      <a:r>
                        <a:rPr lang="en-US" sz="2000" strike="noStrike" dirty="0">
                          <a:solidFill>
                            <a:schemeClr val="tx1"/>
                          </a:solidFill>
                          <a:latin typeface="Calibri" pitchFamily="34" charset="0"/>
                          <a:cs typeface="Calibri" pitchFamily="34" charset="0"/>
                        </a:rPr>
                        <a:t> and </a:t>
                      </a:r>
                      <a:r>
                        <a:rPr lang="en-US" sz="2000" i="1" strike="noStrike" dirty="0">
                          <a:solidFill>
                            <a:schemeClr val="tx1"/>
                          </a:solidFill>
                          <a:latin typeface="Calibri" pitchFamily="34" charset="0"/>
                          <a:cs typeface="Calibri" pitchFamily="34" charset="0"/>
                        </a:rPr>
                        <a:t>y</a:t>
                      </a:r>
                      <a:r>
                        <a:rPr lang="en-US" sz="2000" strike="noStrike" dirty="0">
                          <a:solidFill>
                            <a:schemeClr val="tx1"/>
                          </a:solidFill>
                          <a:latin typeface="Calibri" pitchFamily="34" charset="0"/>
                          <a:cs typeface="Calibri" pitchFamily="34" charset="0"/>
                        </a:rPr>
                        <a:t>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strike="noStrike" dirty="0">
                          <a:latin typeface="Calibri" pitchFamily="34" charset="0"/>
                          <a:cs typeface="Calibri" pitchFamily="34" charset="0"/>
                        </a:rPr>
                        <a:t>&lt; 0</a:t>
                      </a:r>
                      <a:endParaRPr lang="en-US" sz="2000" strike="noStrik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strike="noStrike" dirty="0">
                          <a:latin typeface="Calibri" pitchFamily="34" charset="0"/>
                          <a:cs typeface="Calibri" pitchFamily="34" charset="0"/>
                        </a:rPr>
                        <a:t>Negative linear</a:t>
                      </a:r>
                      <a:endParaRPr lang="en-US" sz="2000" strike="noStrik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latin typeface="Calibri" pitchFamily="34" charset="0"/>
                          <a:cs typeface="Calibri" pitchFamily="34" charset="0"/>
                        </a:rPr>
                        <a:t>Near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strike="noStrike" dirty="0">
                          <a:latin typeface="Calibri" pitchFamily="34" charset="0"/>
                          <a:cs typeface="Calibri" pitchFamily="34" charset="0"/>
                        </a:rPr>
                        <a:t>No linear relationship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latin typeface="Calibri" pitchFamily="34" charset="0"/>
                          <a:cs typeface="Calibri" pitchFamily="34" charset="0"/>
                        </a:rPr>
                        <a:t>&gt;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strike="noStrike" dirty="0">
                          <a:latin typeface="Calibri" pitchFamily="34" charset="0"/>
                          <a:cs typeface="Calibri" pitchFamily="34" charset="0"/>
                        </a:rPr>
                        <a:t>Positive linear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p:txBody>
          <a:bodyPr/>
          <a:lstStyle/>
          <a:p>
            <a:fld id="{4556B232-9F89-4083-B3BB-DDC8E5903F80}" type="slidenum">
              <a:rPr lang="en-US" smtClean="0"/>
              <a:t>52</a:t>
            </a:fld>
            <a:endParaRPr lang="en-US" dirty="0"/>
          </a:p>
        </p:txBody>
      </p:sp>
    </p:spTree>
    <p:extLst>
      <p:ext uri="{BB962C8B-B14F-4D97-AF65-F5344CB8AC3E}">
        <p14:creationId xmlns:p14="http://schemas.microsoft.com/office/powerpoint/2010/main" val="2083845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Table 2.14 - Data for Bottled Water Sales at Queensland</a:t>
            </a:r>
            <a:br>
              <a:rPr lang="en-US" sz="2900" dirty="0"/>
            </a:br>
            <a:r>
              <a:rPr lang="en-US" sz="2900" dirty="0"/>
              <a:t>Amusement Park for a Sample of 14 Summer Days</a:t>
            </a:r>
          </a:p>
        </p:txBody>
      </p:sp>
      <p:sp>
        <p:nvSpPr>
          <p:cNvPr id="5" name="Slide Number Placeholder 4"/>
          <p:cNvSpPr>
            <a:spLocks noGrp="1"/>
          </p:cNvSpPr>
          <p:nvPr>
            <p:ph type="sldNum" sz="quarter" idx="12"/>
          </p:nvPr>
        </p:nvSpPr>
        <p:spPr/>
        <p:txBody>
          <a:bodyPr/>
          <a:lstStyle/>
          <a:p>
            <a:fld id="{4556B232-9F89-4083-B3BB-DDC8E5903F80}" type="slidenum">
              <a:rPr lang="en-US" smtClean="0"/>
              <a:t>53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048" y="2127497"/>
            <a:ext cx="7097905" cy="393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755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Figure 2.23 - Chart Showing the Positive Linear Relation Between Sales and High Temperatures</a:t>
            </a:r>
          </a:p>
        </p:txBody>
      </p:sp>
      <p:sp>
        <p:nvSpPr>
          <p:cNvPr id="5" name="Slide Number Placeholder 4"/>
          <p:cNvSpPr>
            <a:spLocks noGrp="1"/>
          </p:cNvSpPr>
          <p:nvPr>
            <p:ph type="sldNum" sz="quarter" idx="12"/>
          </p:nvPr>
        </p:nvSpPr>
        <p:spPr/>
        <p:txBody>
          <a:bodyPr/>
          <a:lstStyle/>
          <a:p>
            <a:fld id="{4556B232-9F89-4083-B3BB-DDC8E5903F80}" type="slidenum">
              <a:rPr lang="en-US" smtClean="0"/>
              <a:t>54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30" y="2190179"/>
            <a:ext cx="7859744" cy="396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9358FB57-EDCB-4E93-8D74-E7D6F562CEB8}"/>
              </a:ext>
            </a:extLst>
          </p:cNvPr>
          <p:cNvGrpSpPr/>
          <p:nvPr/>
        </p:nvGrpSpPr>
        <p:grpSpPr>
          <a:xfrm>
            <a:off x="4419600" y="6235149"/>
            <a:ext cx="1095375" cy="495300"/>
            <a:chOff x="4495800" y="5703887"/>
            <a:chExt cx="1095375" cy="495300"/>
          </a:xfrm>
        </p:grpSpPr>
        <p:pic>
          <p:nvPicPr>
            <p:cNvPr id="7" name="Picture 6">
              <a:extLst>
                <a:ext uri="{FF2B5EF4-FFF2-40B4-BE49-F238E27FC236}">
                  <a16:creationId xmlns:a16="http://schemas.microsoft.com/office/drawing/2014/main" id="{4BD3110B-8DCA-4C80-A425-700451F06238}"/>
                </a:ext>
              </a:extLst>
            </p:cNvPr>
            <p:cNvPicPr>
              <a:picLocks noChangeAspect="1"/>
            </p:cNvPicPr>
            <p:nvPr/>
          </p:nvPicPr>
          <p:blipFill>
            <a:blip r:embed="rId4"/>
            <a:stretch>
              <a:fillRect/>
            </a:stretch>
          </p:blipFill>
          <p:spPr>
            <a:xfrm>
              <a:off x="5029200" y="5703887"/>
              <a:ext cx="561975" cy="495300"/>
            </a:xfrm>
            <a:prstGeom prst="rect">
              <a:avLst/>
            </a:prstGeom>
          </p:spPr>
        </p:pic>
        <p:pic>
          <p:nvPicPr>
            <p:cNvPr id="8" name="Picture 7">
              <a:extLst>
                <a:ext uri="{FF2B5EF4-FFF2-40B4-BE49-F238E27FC236}">
                  <a16:creationId xmlns:a16="http://schemas.microsoft.com/office/drawing/2014/main" id="{1855AF8B-2756-43C0-9069-88EDF8C793E0}"/>
                </a:ext>
              </a:extLst>
            </p:cNvPr>
            <p:cNvPicPr>
              <a:picLocks noChangeAspect="1"/>
            </p:cNvPicPr>
            <p:nvPr/>
          </p:nvPicPr>
          <p:blipFill>
            <a:blip r:embed="rId5"/>
            <a:stretch>
              <a:fillRect/>
            </a:stretch>
          </p:blipFill>
          <p:spPr>
            <a:xfrm>
              <a:off x="4495800" y="5769776"/>
              <a:ext cx="533400" cy="428625"/>
            </a:xfrm>
            <a:prstGeom prst="rect">
              <a:avLst/>
            </a:prstGeom>
          </p:spPr>
        </p:pic>
      </p:grpSp>
      <p:sp>
        <p:nvSpPr>
          <p:cNvPr id="9" name="Speech Bubble: Rectangle with Corners Rounded 8">
            <a:extLst>
              <a:ext uri="{FF2B5EF4-FFF2-40B4-BE49-F238E27FC236}">
                <a16:creationId xmlns:a16="http://schemas.microsoft.com/office/drawing/2014/main" id="{D5FE96E6-C0DE-4F5E-AA1B-28064D7F290F}"/>
              </a:ext>
            </a:extLst>
          </p:cNvPr>
          <p:cNvSpPr/>
          <p:nvPr/>
        </p:nvSpPr>
        <p:spPr>
          <a:xfrm>
            <a:off x="6629400" y="6235149"/>
            <a:ext cx="838200" cy="381000"/>
          </a:xfrm>
          <a:prstGeom prst="wedgeRoundRectCallout">
            <a:avLst>
              <a:gd name="adj1" fmla="val -174813"/>
              <a:gd name="adj2" fmla="val 16694"/>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Positive relation</a:t>
            </a:r>
            <a:endParaRPr lang="en-US" sz="1200" dirty="0"/>
          </a:p>
        </p:txBody>
      </p:sp>
    </p:spTree>
    <p:extLst>
      <p:ext uri="{BB962C8B-B14F-4D97-AF65-F5344CB8AC3E}">
        <p14:creationId xmlns:p14="http://schemas.microsoft.com/office/powerpoint/2010/main" val="3873884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Table 2.15 - Sample Covariance Calculations for Daily High</a:t>
            </a:r>
            <a:br>
              <a:rPr lang="en-US" sz="2300" dirty="0"/>
            </a:br>
            <a:r>
              <a:rPr lang="en-US" sz="2300" dirty="0"/>
              <a:t>Temperature and Bottled Water Sales at Queensland Amusement Park</a:t>
            </a:r>
          </a:p>
        </p:txBody>
      </p:sp>
      <p:sp>
        <p:nvSpPr>
          <p:cNvPr id="5" name="Slide Number Placeholder 4"/>
          <p:cNvSpPr>
            <a:spLocks noGrp="1"/>
          </p:cNvSpPr>
          <p:nvPr>
            <p:ph type="sldNum" sz="quarter" idx="12"/>
          </p:nvPr>
        </p:nvSpPr>
        <p:spPr/>
        <p:txBody>
          <a:bodyPr/>
          <a:lstStyle/>
          <a:p>
            <a:fld id="{4556B232-9F89-4083-B3BB-DDC8E5903F80}" type="slidenum">
              <a:rPr lang="en-US" smtClean="0"/>
              <a:t>55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36" y="1915914"/>
            <a:ext cx="6405464" cy="462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28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Figure 2.25 - Scatter Diagrams and Associated Covariance Values for Different Variable Relationships</a:t>
            </a:r>
          </a:p>
        </p:txBody>
      </p:sp>
      <p:sp>
        <p:nvSpPr>
          <p:cNvPr id="4" name="Slide Number Placeholder 3"/>
          <p:cNvSpPr>
            <a:spLocks noGrp="1"/>
          </p:cNvSpPr>
          <p:nvPr>
            <p:ph type="sldNum" sz="quarter" idx="12"/>
          </p:nvPr>
        </p:nvSpPr>
        <p:spPr/>
        <p:txBody>
          <a:bodyPr/>
          <a:lstStyle/>
          <a:p>
            <a:fld id="{4556B232-9F89-4083-B3BB-DDC8E5903F80}" type="slidenum">
              <a:rPr lang="en-US" smtClean="0"/>
              <a:t>56</a:t>
            </a:fld>
            <a:endParaRPr lang="en-US" dirty="0"/>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228600" y="4572000"/>
                <a:ext cx="2438400" cy="1981200"/>
              </a:xfrm>
              <a:ln>
                <a:noFill/>
              </a:ln>
            </p:spPr>
            <p:txBody>
              <a:bodyPr/>
              <a:lstStyle/>
              <a:p>
                <a:pPr marL="0" lvl="2" indent="0" algn="ctr">
                  <a:lnSpc>
                    <a:spcPct val="100000"/>
                  </a:lnSpc>
                  <a:buNone/>
                </a:pPr>
                <a:r>
                  <a:rPr lang="en-US" b="1" dirty="0"/>
                  <a:t>(a)</a:t>
                </a:r>
              </a:p>
              <a:p>
                <a:pPr marL="0" lvl="2" indent="0" algn="ctr">
                  <a:lnSpc>
                    <a:spcPct val="100000"/>
                  </a:lnSpc>
                  <a:spcBef>
                    <a:spcPts val="0"/>
                  </a:spcBef>
                  <a:spcAft>
                    <a:spcPts val="0"/>
                  </a:spcAft>
                  <a:buNone/>
                </a:pP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a:rPr>
                          <m:t>𝑠</m:t>
                        </m:r>
                      </m:e>
                      <m:sub>
                        <m:r>
                          <a:rPr lang="en-US" sz="2200" b="0" i="1" smtClean="0">
                            <a:latin typeface="Cambria Math"/>
                          </a:rPr>
                          <m:t>𝑥𝑦</m:t>
                        </m:r>
                      </m:sub>
                    </m:sSub>
                  </m:oMath>
                </a14:m>
                <a:r>
                  <a:rPr lang="en-US" dirty="0"/>
                  <a:t> </a:t>
                </a:r>
                <a:r>
                  <a:rPr lang="en-US" b="1" dirty="0"/>
                  <a:t>Positive:</a:t>
                </a:r>
              </a:p>
              <a:p>
                <a:pPr marL="0" lvl="2" indent="0" algn="ctr">
                  <a:lnSpc>
                    <a:spcPct val="100000"/>
                  </a:lnSpc>
                  <a:spcBef>
                    <a:spcPts val="0"/>
                  </a:spcBef>
                  <a:spcAft>
                    <a:spcPts val="0"/>
                  </a:spcAft>
                  <a:buNone/>
                </a:pPr>
                <a:r>
                  <a:rPr lang="en-US" dirty="0"/>
                  <a:t>(</a:t>
                </a:r>
                <a:r>
                  <a:rPr lang="en-US" i="1" dirty="0">
                    <a:latin typeface="+mn-lt"/>
                  </a:rPr>
                  <a:t>x</a:t>
                </a:r>
                <a:r>
                  <a:rPr lang="en-US" dirty="0"/>
                  <a:t> and </a:t>
                </a:r>
                <a:r>
                  <a:rPr lang="en-US" i="1" dirty="0">
                    <a:latin typeface="+mn-lt"/>
                  </a:rPr>
                  <a:t>y</a:t>
                </a:r>
                <a:r>
                  <a:rPr lang="en-US" dirty="0"/>
                  <a:t> are positively</a:t>
                </a:r>
              </a:p>
              <a:p>
                <a:pPr marL="0" lvl="2" indent="0" algn="ctr">
                  <a:lnSpc>
                    <a:spcPct val="100000"/>
                  </a:lnSpc>
                  <a:spcBef>
                    <a:spcPts val="0"/>
                  </a:spcBef>
                  <a:spcAft>
                    <a:spcPts val="0"/>
                  </a:spcAft>
                  <a:buNone/>
                </a:pPr>
                <a:r>
                  <a:rPr lang="en-US" dirty="0"/>
                  <a:t> linearly related)</a:t>
                </a:r>
              </a:p>
              <a:p>
                <a:pPr marL="937260" lvl="1" indent="-342900" algn="ctr"/>
                <a:endParaRPr lang="en-US" b="1" dirty="0"/>
              </a:p>
              <a:p>
                <a:pPr algn="ctr"/>
                <a:endParaRPr lang="en-US" dirty="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228600" y="4572000"/>
                <a:ext cx="2438400" cy="1981200"/>
              </a:xfrm>
              <a:blipFill rotWithShape="1">
                <a:blip r:embed="rId3"/>
                <a:stretch>
                  <a:fillRect l="-2750" t="-1538" r="-22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a:spLocks/>
              </p:cNvSpPr>
              <p:nvPr/>
            </p:nvSpPr>
            <p:spPr>
              <a:xfrm>
                <a:off x="3352800" y="4572000"/>
                <a:ext cx="2438400" cy="1981200"/>
              </a:xfrm>
              <a:prstGeom prst="rect">
                <a:avLst/>
              </a:prstGeom>
              <a:ln>
                <a:no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lvl="2" indent="0" algn="ctr">
                  <a:lnSpc>
                    <a:spcPct val="100000"/>
                  </a:lnSpc>
                  <a:buFont typeface="Arial" pitchFamily="34" charset="0"/>
                  <a:buNone/>
                </a:pPr>
                <a:r>
                  <a:rPr lang="en-US" b="1" dirty="0"/>
                  <a:t>(b)</a:t>
                </a:r>
              </a:p>
              <a:p>
                <a:pPr marL="0" lvl="2" indent="0" algn="ctr">
                  <a:lnSpc>
                    <a:spcPct val="100000"/>
                  </a:lnSpc>
                  <a:spcBef>
                    <a:spcPts val="0"/>
                  </a:spcBef>
                  <a:spcAft>
                    <a:spcPts val="0"/>
                  </a:spcAft>
                  <a:buFont typeface="Arial" pitchFamily="34" charset="0"/>
                  <a:buNone/>
                </a:pP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a:rPr>
                          <m:t>𝑠</m:t>
                        </m:r>
                      </m:e>
                      <m:sub>
                        <m:r>
                          <a:rPr lang="en-US" sz="2200" i="1" smtClean="0">
                            <a:latin typeface="Cambria Math"/>
                          </a:rPr>
                          <m:t>𝑥𝑦</m:t>
                        </m:r>
                      </m:sub>
                    </m:sSub>
                  </m:oMath>
                </a14:m>
                <a:r>
                  <a:rPr lang="en-US" dirty="0"/>
                  <a:t> </a:t>
                </a:r>
                <a:r>
                  <a:rPr lang="en-US" b="1" dirty="0"/>
                  <a:t>Approximately 0:</a:t>
                </a:r>
              </a:p>
              <a:p>
                <a:pPr marL="0" lvl="2" indent="0" algn="ctr">
                  <a:lnSpc>
                    <a:spcPct val="100000"/>
                  </a:lnSpc>
                  <a:spcBef>
                    <a:spcPts val="0"/>
                  </a:spcBef>
                  <a:spcAft>
                    <a:spcPts val="0"/>
                  </a:spcAft>
                  <a:buFont typeface="Arial" pitchFamily="34" charset="0"/>
                  <a:buNone/>
                </a:pPr>
                <a:r>
                  <a:rPr lang="en-US" dirty="0"/>
                  <a:t>(</a:t>
                </a:r>
                <a:r>
                  <a:rPr lang="en-US" i="1" dirty="0">
                    <a:latin typeface="+mn-lt"/>
                  </a:rPr>
                  <a:t>x</a:t>
                </a:r>
                <a:r>
                  <a:rPr lang="en-US" dirty="0"/>
                  <a:t> and </a:t>
                </a:r>
                <a:r>
                  <a:rPr lang="en-US" i="1" dirty="0">
                    <a:latin typeface="+mn-lt"/>
                  </a:rPr>
                  <a:t>y</a:t>
                </a:r>
                <a:r>
                  <a:rPr lang="en-US" dirty="0"/>
                  <a:t> are not</a:t>
                </a:r>
              </a:p>
              <a:p>
                <a:pPr marL="0" lvl="2" indent="0" algn="ctr">
                  <a:lnSpc>
                    <a:spcPct val="100000"/>
                  </a:lnSpc>
                  <a:spcBef>
                    <a:spcPts val="0"/>
                  </a:spcBef>
                  <a:spcAft>
                    <a:spcPts val="0"/>
                  </a:spcAft>
                  <a:buFont typeface="Arial" pitchFamily="34" charset="0"/>
                  <a:buNone/>
                </a:pPr>
                <a:r>
                  <a:rPr lang="en-US" dirty="0"/>
                  <a:t> linearly related)</a:t>
                </a:r>
              </a:p>
              <a:p>
                <a:pPr marL="937260" lvl="1" indent="-342900" algn="ctr"/>
                <a:endParaRPr lang="en-US" b="1" dirty="0"/>
              </a:p>
              <a:p>
                <a:pPr algn="ctr"/>
                <a:endParaRPr lang="en-US"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3352800" y="4572000"/>
                <a:ext cx="2438400" cy="1981200"/>
              </a:xfrm>
              <a:prstGeom prst="rect">
                <a:avLst/>
              </a:prstGeom>
              <a:blipFill rotWithShape="1">
                <a:blip r:embed="rId4"/>
                <a:stretch>
                  <a:fillRect t="-1538" r="-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p:cNvSpPr txBox="1">
                <a:spLocks/>
              </p:cNvSpPr>
              <p:nvPr/>
            </p:nvSpPr>
            <p:spPr>
              <a:xfrm>
                <a:off x="6388608" y="4572000"/>
                <a:ext cx="2526792" cy="1981200"/>
              </a:xfrm>
              <a:prstGeom prst="rect">
                <a:avLst/>
              </a:prstGeom>
              <a:ln>
                <a:noFill/>
              </a:ln>
            </p:spPr>
            <p:txBody>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lvl="2" indent="0" algn="ctr">
                  <a:lnSpc>
                    <a:spcPct val="100000"/>
                  </a:lnSpc>
                  <a:buFont typeface="Arial" pitchFamily="34" charset="0"/>
                  <a:buNone/>
                </a:pPr>
                <a:r>
                  <a:rPr lang="en-US" b="1" dirty="0"/>
                  <a:t>(c)</a:t>
                </a:r>
              </a:p>
              <a:p>
                <a:pPr marL="0" lvl="2" indent="0" algn="ctr">
                  <a:lnSpc>
                    <a:spcPct val="100000"/>
                  </a:lnSpc>
                  <a:spcBef>
                    <a:spcPts val="0"/>
                  </a:spcBef>
                  <a:spcAft>
                    <a:spcPts val="0"/>
                  </a:spcAft>
                  <a:buFont typeface="Arial" pitchFamily="34" charset="0"/>
                  <a:buNone/>
                </a:pP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a:rPr>
                          <m:t>𝑠</m:t>
                        </m:r>
                      </m:e>
                      <m:sub>
                        <m:r>
                          <a:rPr lang="en-US" sz="2200" i="1" smtClean="0">
                            <a:latin typeface="Cambria Math"/>
                          </a:rPr>
                          <m:t>𝑥𝑦</m:t>
                        </m:r>
                      </m:sub>
                    </m:sSub>
                  </m:oMath>
                </a14:m>
                <a:r>
                  <a:rPr lang="en-US" dirty="0"/>
                  <a:t> </a:t>
                </a:r>
                <a:r>
                  <a:rPr lang="en-US" b="1" dirty="0"/>
                  <a:t>Negative:</a:t>
                </a:r>
              </a:p>
              <a:p>
                <a:pPr marL="0" lvl="2" indent="0" algn="ctr">
                  <a:lnSpc>
                    <a:spcPct val="100000"/>
                  </a:lnSpc>
                  <a:spcBef>
                    <a:spcPts val="0"/>
                  </a:spcBef>
                  <a:spcAft>
                    <a:spcPts val="0"/>
                  </a:spcAft>
                  <a:buFont typeface="Arial" pitchFamily="34" charset="0"/>
                  <a:buNone/>
                </a:pPr>
                <a:r>
                  <a:rPr lang="en-US" dirty="0"/>
                  <a:t>(</a:t>
                </a:r>
                <a:r>
                  <a:rPr lang="en-US" i="1" dirty="0">
                    <a:latin typeface="+mn-lt"/>
                  </a:rPr>
                  <a:t>x</a:t>
                </a:r>
                <a:r>
                  <a:rPr lang="en-US" dirty="0"/>
                  <a:t> and </a:t>
                </a:r>
                <a:r>
                  <a:rPr lang="en-US" i="1" dirty="0">
                    <a:latin typeface="+mn-lt"/>
                  </a:rPr>
                  <a:t>y</a:t>
                </a:r>
                <a:r>
                  <a:rPr lang="en-US" dirty="0"/>
                  <a:t> are negatively</a:t>
                </a:r>
              </a:p>
              <a:p>
                <a:pPr marL="0" lvl="2" indent="0" algn="ctr">
                  <a:lnSpc>
                    <a:spcPct val="100000"/>
                  </a:lnSpc>
                  <a:spcBef>
                    <a:spcPts val="0"/>
                  </a:spcBef>
                  <a:spcAft>
                    <a:spcPts val="0"/>
                  </a:spcAft>
                  <a:buFont typeface="Arial" pitchFamily="34" charset="0"/>
                  <a:buNone/>
                </a:pPr>
                <a:r>
                  <a:rPr lang="en-US" dirty="0"/>
                  <a:t> linearly related)</a:t>
                </a:r>
              </a:p>
              <a:p>
                <a:pPr marL="937260" lvl="1" indent="-342900" algn="ctr"/>
                <a:endParaRPr lang="en-US" b="1" dirty="0"/>
              </a:p>
              <a:p>
                <a:pPr algn="ctr"/>
                <a:endParaRPr lang="en-US" dirty="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6388608" y="4572000"/>
                <a:ext cx="2526792" cy="1981200"/>
              </a:xfrm>
              <a:prstGeom prst="rect">
                <a:avLst/>
              </a:prstGeom>
              <a:blipFill rotWithShape="1">
                <a:blip r:embed="rId5"/>
                <a:stretch>
                  <a:fillRect l="-2169" t="-1538" r="-1928"/>
                </a:stretch>
              </a:blipFill>
              <a:ln>
                <a:noFill/>
              </a:ln>
            </p:spPr>
            <p:txBody>
              <a:bodyPr/>
              <a:lstStyle/>
              <a:p>
                <a:r>
                  <a:rPr lang="en-US">
                    <a:noFill/>
                  </a:rPr>
                  <a:t> </a:t>
                </a:r>
              </a:p>
            </p:txBody>
          </p:sp>
        </mc:Fallback>
      </mc:AlternateContent>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29" y="2011548"/>
            <a:ext cx="2794426" cy="234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5045" y="1996085"/>
            <a:ext cx="2854996" cy="2367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2652" y="1984248"/>
            <a:ext cx="2791393" cy="23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9793DCCF-A382-42F0-AF0D-3CD6F376E460}"/>
              </a:ext>
            </a:extLst>
          </p:cNvPr>
          <p:cNvCxnSpPr>
            <a:cxnSpLocks/>
          </p:cNvCxnSpPr>
          <p:nvPr/>
        </p:nvCxnSpPr>
        <p:spPr>
          <a:xfrm flipV="1">
            <a:off x="685800" y="2514600"/>
            <a:ext cx="10668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F51AE4B-8331-469C-A296-F11B0EEF5553}"/>
              </a:ext>
            </a:extLst>
          </p:cNvPr>
          <p:cNvCxnSpPr>
            <a:cxnSpLocks/>
          </p:cNvCxnSpPr>
          <p:nvPr/>
        </p:nvCxnSpPr>
        <p:spPr>
          <a:xfrm>
            <a:off x="7109248" y="2287023"/>
            <a:ext cx="1348952" cy="114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013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Computation of Correlation Coefficient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u="sng" dirty="0"/>
                  <a:t>Illustration</a:t>
                </a:r>
                <a:r>
                  <a:rPr lang="en-US" dirty="0"/>
                  <a:t> - To determine the sample correlation coefficient for bottled water sales at Queensland Amusement Park:</a:t>
                </a:r>
              </a:p>
              <a:p>
                <a:endParaRPr lang="en-US" dirty="0"/>
              </a:p>
              <a:p>
                <a:pPr marL="0" lvl="2" indent="0">
                  <a:lnSpc>
                    <a:spcPct val="100000"/>
                  </a:lnSpc>
                  <a:buNone/>
                </a:pP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𝑥𝑦</m:t>
                        </m:r>
                      </m:sub>
                    </m:sSub>
                  </m:oMath>
                </a14:m>
                <a:r>
                  <a:rPr lang="en-US" sz="2400" dirty="0"/>
                  <a:t> =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𝑥𝑦</m:t>
                            </m:r>
                          </m:sub>
                        </m:sSub>
                      </m:num>
                      <m:den>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𝑥</m:t>
                            </m:r>
                          </m:sub>
                        </m:sSub>
                        <m:sSub>
                          <m:sSubPr>
                            <m:ctrlPr>
                              <a:rPr lang="en-US" sz="2400" i="1">
                                <a:latin typeface="Cambria Math" panose="02040503050406030204" pitchFamily="18" charset="0"/>
                              </a:rPr>
                            </m:ctrlPr>
                          </m:sSubPr>
                          <m:e>
                            <m:r>
                              <a:rPr lang="en-US" sz="2400" i="1">
                                <a:latin typeface="Cambria Math"/>
                              </a:rPr>
                              <m:t>𝑠</m:t>
                            </m:r>
                          </m:e>
                          <m:sub>
                            <m:r>
                              <a:rPr lang="en-US" sz="2400" i="1">
                                <a:latin typeface="Cambria Math"/>
                              </a:rPr>
                              <m:t>𝑦</m:t>
                            </m:r>
                          </m:sub>
                        </m:sSub>
                      </m:den>
                    </m:f>
                  </m:oMath>
                </a14:m>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m:t>12.8</m:t>
                        </m:r>
                      </m:num>
                      <m:den>
                        <m:r>
                          <m:rPr>
                            <m:nor/>
                          </m:rPr>
                          <a:rPr lang="en-US" sz="2400" dirty="0"/>
                          <m:t>(4.36)(3.15)</m:t>
                        </m:r>
                      </m:den>
                    </m:f>
                  </m:oMath>
                </a14:m>
                <a:r>
                  <a:rPr lang="en-US" sz="2400" dirty="0"/>
                  <a:t> = 0.93</a:t>
                </a:r>
              </a:p>
              <a:p>
                <a:pPr>
                  <a:lnSpc>
                    <a:spcPct val="100000"/>
                  </a:lnSpc>
                </a:pPr>
                <a:endParaRPr lang="en-US" dirty="0"/>
              </a:p>
              <a:p>
                <a:pPr marL="342900" indent="-342900">
                  <a:lnSpc>
                    <a:spcPct val="100000"/>
                  </a:lnSpc>
                  <a:buFont typeface="Arial" panose="020B0604020202020204" pitchFamily="34" charset="0"/>
                  <a:buChar char="•"/>
                </a:pPr>
                <a:r>
                  <a:rPr lang="en-US" dirty="0"/>
                  <a:t>There is a very strong linear relationship between high temperature and sales.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51"/>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4556B232-9F89-4083-B3BB-DDC8E5903F80}" type="slidenum">
              <a:rPr lang="en-US" smtClean="0"/>
              <a:t>57</a:t>
            </a:fld>
            <a:endParaRPr lang="en-US" dirty="0"/>
          </a:p>
        </p:txBody>
      </p:sp>
    </p:spTree>
    <p:extLst>
      <p:ext uri="{BB962C8B-B14F-4D97-AF65-F5344CB8AC3E}">
        <p14:creationId xmlns:p14="http://schemas.microsoft.com/office/powerpoint/2010/main" val="2062998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Figure 2.26 - Example of Nonlinear Relationship Producing a Correlation Coefficient Near Zero</a:t>
            </a:r>
          </a:p>
        </p:txBody>
      </p:sp>
      <p:sp>
        <p:nvSpPr>
          <p:cNvPr id="6" name="Slide Number Placeholder 5"/>
          <p:cNvSpPr>
            <a:spLocks noGrp="1"/>
          </p:cNvSpPr>
          <p:nvPr>
            <p:ph type="sldNum" sz="quarter" idx="12"/>
          </p:nvPr>
        </p:nvSpPr>
        <p:spPr/>
        <p:txBody>
          <a:bodyPr/>
          <a:lstStyle/>
          <a:p>
            <a:fld id="{4556B232-9F89-4083-B3BB-DDC8E5903F80}" type="slidenum">
              <a:rPr lang="en-US" smtClean="0"/>
              <a:t>58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59" y="2005563"/>
            <a:ext cx="7259683" cy="441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092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 and Notes</a:t>
            </a:r>
          </a:p>
        </p:txBody>
      </p:sp>
      <p:sp>
        <p:nvSpPr>
          <p:cNvPr id="3" name="Content Placeholder 2"/>
          <p:cNvSpPr>
            <a:spLocks noGrp="1"/>
          </p:cNvSpPr>
          <p:nvPr>
            <p:ph idx="1"/>
          </p:nvPr>
        </p:nvSpPr>
        <p:spPr/>
        <p:txBody>
          <a:bodyPr/>
          <a:lstStyle/>
          <a:p>
            <a:pPr marL="571500" indent="-571500" algn="just">
              <a:lnSpc>
                <a:spcPct val="100000"/>
              </a:lnSpc>
              <a:buFont typeface="+mj-lt"/>
              <a:buAutoNum type="romanUcPeriod"/>
            </a:pPr>
            <a:r>
              <a:rPr lang="en-AU" dirty="0"/>
              <a:t>This chapter helps you understand what the standard techniques for data summarization are. </a:t>
            </a:r>
            <a:endParaRPr lang="en-US" dirty="0"/>
          </a:p>
          <a:p>
            <a:pPr marL="571500" indent="-571500" algn="just">
              <a:lnSpc>
                <a:spcPct val="100000"/>
              </a:lnSpc>
              <a:buFont typeface="+mj-lt"/>
              <a:buAutoNum type="romanUcPeriod"/>
            </a:pPr>
            <a:r>
              <a:rPr lang="en-AU" dirty="0"/>
              <a:t>Note that you are NOT required to:</a:t>
            </a:r>
          </a:p>
          <a:p>
            <a:pPr marL="1165860" lvl="1" indent="-571500" algn="just">
              <a:lnSpc>
                <a:spcPct val="100000"/>
              </a:lnSpc>
            </a:pPr>
            <a:r>
              <a:rPr lang="en-AU" sz="2400" dirty="0"/>
              <a:t>Read Section 2.7 and Chapter 2 Appendix.</a:t>
            </a:r>
          </a:p>
          <a:p>
            <a:pPr marL="1165860" lvl="1" indent="-571500" algn="just">
              <a:lnSpc>
                <a:spcPct val="100000"/>
              </a:lnSpc>
            </a:pPr>
            <a:r>
              <a:rPr lang="en-AU" sz="2400" dirty="0"/>
              <a:t>Use MS Excel in this course. </a:t>
            </a:r>
          </a:p>
        </p:txBody>
      </p:sp>
      <p:pic>
        <p:nvPicPr>
          <p:cNvPr id="7" name="Picture 6" descr="A close up of a logo&#10;&#10;Description automatically generated">
            <a:extLst>
              <a:ext uri="{FF2B5EF4-FFF2-40B4-BE49-F238E27FC236}">
                <a16:creationId xmlns:a16="http://schemas.microsoft.com/office/drawing/2014/main" id="{A1A63DDB-53EC-4CF7-98B7-C36BB1EB5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895584"/>
            <a:ext cx="2133600" cy="657616"/>
          </a:xfrm>
          <a:prstGeom prst="rect">
            <a:avLst/>
          </a:prstGeom>
        </p:spPr>
      </p:pic>
    </p:spTree>
    <p:extLst>
      <p:ext uri="{BB962C8B-B14F-4D97-AF65-F5344CB8AC3E}">
        <p14:creationId xmlns:p14="http://schemas.microsoft.com/office/powerpoint/2010/main" val="32505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Data</a:t>
            </a:r>
          </a:p>
        </p:txBody>
      </p:sp>
      <p:sp>
        <p:nvSpPr>
          <p:cNvPr id="3" name="Content Placeholder 2"/>
          <p:cNvSpPr>
            <a:spLocks noGrp="1"/>
          </p:cNvSpPr>
          <p:nvPr>
            <p:ph idx="1"/>
          </p:nvPr>
        </p:nvSpPr>
        <p:spPr>
          <a:xfrm>
            <a:off x="228600" y="1865244"/>
            <a:ext cx="8690112" cy="4687956"/>
          </a:xfrm>
        </p:spPr>
        <p:txBody>
          <a:bodyPr/>
          <a:lstStyle/>
          <a:p>
            <a:pPr marL="342900" indent="-342900">
              <a:lnSpc>
                <a:spcPct val="100000"/>
              </a:lnSpc>
              <a:buFont typeface="Arial" panose="020B0604020202020204" pitchFamily="34" charset="0"/>
              <a:buChar char="•"/>
            </a:pPr>
            <a:r>
              <a:rPr lang="en-US" b="1" dirty="0"/>
              <a:t>Quantitative data</a:t>
            </a:r>
            <a:r>
              <a:rPr lang="en-US" dirty="0"/>
              <a:t>:</a:t>
            </a:r>
            <a:r>
              <a:rPr lang="en-US" b="1" dirty="0"/>
              <a:t> </a:t>
            </a:r>
            <a:r>
              <a:rPr lang="en-US" dirty="0"/>
              <a:t>Data on which numeric and arithmetic operations, such as addition, subtraction, multiplication, and division, can be performed.</a:t>
            </a:r>
          </a:p>
          <a:p>
            <a:pPr marL="342900" indent="-342900">
              <a:lnSpc>
                <a:spcPct val="100000"/>
              </a:lnSpc>
              <a:buFont typeface="Arial" panose="020B0604020202020204" pitchFamily="34" charset="0"/>
              <a:buChar char="•"/>
            </a:pPr>
            <a:r>
              <a:rPr lang="en-US" b="1" dirty="0"/>
              <a:t>Categorical data</a:t>
            </a:r>
            <a:r>
              <a:rPr lang="en-US" dirty="0"/>
              <a:t>: Data on which arithmetic operations cannot be performed.</a:t>
            </a:r>
          </a:p>
          <a:p>
            <a:pPr marL="342900" indent="-342900">
              <a:buFont typeface="Arial" panose="020B0604020202020204" pitchFamily="34" charset="0"/>
              <a:buChar char="•"/>
            </a:pPr>
            <a:endParaRPr lang="en-US" dirty="0"/>
          </a:p>
          <a:p>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6</a:t>
            </a:fld>
            <a:endParaRPr lang="en-US" dirty="0"/>
          </a:p>
        </p:txBody>
      </p:sp>
      <p:pic>
        <p:nvPicPr>
          <p:cNvPr id="6" name="Picture 5">
            <a:extLst>
              <a:ext uri="{FF2B5EF4-FFF2-40B4-BE49-F238E27FC236}">
                <a16:creationId xmlns:a16="http://schemas.microsoft.com/office/drawing/2014/main" id="{CF7A76E3-79B9-4529-82AE-F9A8EA05FA69}"/>
              </a:ext>
            </a:extLst>
          </p:cNvPr>
          <p:cNvPicPr>
            <a:picLocks noChangeAspect="1"/>
          </p:cNvPicPr>
          <p:nvPr/>
        </p:nvPicPr>
        <p:blipFill>
          <a:blip r:embed="rId3"/>
          <a:stretch>
            <a:fillRect/>
          </a:stretch>
        </p:blipFill>
        <p:spPr>
          <a:xfrm>
            <a:off x="1511970" y="4994025"/>
            <a:ext cx="5386382" cy="863825"/>
          </a:xfrm>
          <a:prstGeom prst="rect">
            <a:avLst/>
          </a:prstGeom>
        </p:spPr>
      </p:pic>
      <p:sp>
        <p:nvSpPr>
          <p:cNvPr id="7" name="Speech Bubble: Rectangle with Corners Rounded 6">
            <a:extLst>
              <a:ext uri="{FF2B5EF4-FFF2-40B4-BE49-F238E27FC236}">
                <a16:creationId xmlns:a16="http://schemas.microsoft.com/office/drawing/2014/main" id="{CB08226F-7DE7-4C5E-8BBE-ACB92D5279DC}"/>
              </a:ext>
            </a:extLst>
          </p:cNvPr>
          <p:cNvSpPr/>
          <p:nvPr/>
        </p:nvSpPr>
        <p:spPr>
          <a:xfrm>
            <a:off x="457200" y="4108175"/>
            <a:ext cx="1143000" cy="381000"/>
          </a:xfrm>
          <a:prstGeom prst="wedgeRoundRectCallout">
            <a:avLst>
              <a:gd name="adj1" fmla="val 201913"/>
              <a:gd name="adj2" fmla="val 215441"/>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Categorical Data</a:t>
            </a:r>
            <a:endParaRPr lang="en-US" sz="1200" dirty="0"/>
          </a:p>
        </p:txBody>
      </p:sp>
      <p:sp>
        <p:nvSpPr>
          <p:cNvPr id="8" name="Speech Bubble: Rectangle with Corners Rounded 7">
            <a:extLst>
              <a:ext uri="{FF2B5EF4-FFF2-40B4-BE49-F238E27FC236}">
                <a16:creationId xmlns:a16="http://schemas.microsoft.com/office/drawing/2014/main" id="{DEECB671-B3BD-4152-A154-4F547D36362D}"/>
              </a:ext>
            </a:extLst>
          </p:cNvPr>
          <p:cNvSpPr/>
          <p:nvPr/>
        </p:nvSpPr>
        <p:spPr>
          <a:xfrm>
            <a:off x="6858000" y="4108175"/>
            <a:ext cx="1143000" cy="381000"/>
          </a:xfrm>
          <a:prstGeom prst="wedgeRoundRectCallout">
            <a:avLst>
              <a:gd name="adj1" fmla="val -168283"/>
              <a:gd name="adj2" fmla="val 213087"/>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Quantitative Data</a:t>
            </a:r>
            <a:endParaRPr lang="en-US" sz="1200" dirty="0"/>
          </a:p>
        </p:txBody>
      </p:sp>
      <p:sp>
        <p:nvSpPr>
          <p:cNvPr id="9" name="Rectangle 8">
            <a:extLst>
              <a:ext uri="{FF2B5EF4-FFF2-40B4-BE49-F238E27FC236}">
                <a16:creationId xmlns:a16="http://schemas.microsoft.com/office/drawing/2014/main" id="{CCD476BB-DCC9-4EA6-928D-B2D403C00FA4}"/>
              </a:ext>
            </a:extLst>
          </p:cNvPr>
          <p:cNvSpPr/>
          <p:nvPr/>
        </p:nvSpPr>
        <p:spPr>
          <a:xfrm>
            <a:off x="3352800" y="5857850"/>
            <a:ext cx="1716111" cy="369332"/>
          </a:xfrm>
          <a:prstGeom prst="rect">
            <a:avLst/>
          </a:prstGeom>
        </p:spPr>
        <p:txBody>
          <a:bodyPr wrap="none">
            <a:spAutoFit/>
          </a:bodyPr>
          <a:lstStyle/>
          <a:p>
            <a:r>
              <a:rPr lang="en-US" dirty="0"/>
              <a:t>Part of Table 2.1</a:t>
            </a:r>
          </a:p>
        </p:txBody>
      </p:sp>
    </p:spTree>
    <p:extLst>
      <p:ext uri="{BB962C8B-B14F-4D97-AF65-F5344CB8AC3E}">
        <p14:creationId xmlns:p14="http://schemas.microsoft.com/office/powerpoint/2010/main" val="406256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Cross-sectional data</a:t>
            </a:r>
            <a:r>
              <a:rPr lang="en-US" dirty="0"/>
              <a:t>: Data</a:t>
            </a:r>
            <a:r>
              <a:rPr lang="en-US" b="1" dirty="0"/>
              <a:t> </a:t>
            </a:r>
            <a:r>
              <a:rPr lang="en-US" dirty="0"/>
              <a:t>collected from several entities at the same, or approximately the same point in time.</a:t>
            </a:r>
          </a:p>
          <a:p>
            <a:pPr marL="937260" lvl="1" indent="-342900"/>
            <a:r>
              <a:rPr lang="en-US" sz="2400" dirty="0">
                <a:solidFill>
                  <a:srgbClr val="00582A"/>
                </a:solidFill>
              </a:rPr>
              <a:t>Example</a:t>
            </a:r>
            <a:r>
              <a:rPr lang="en-US" sz="2400" dirty="0"/>
              <a:t> : Table 2.1 describes the </a:t>
            </a:r>
            <a:r>
              <a:rPr lang="en-US" sz="2400" dirty="0">
                <a:solidFill>
                  <a:srgbClr val="00582A"/>
                </a:solidFill>
              </a:rPr>
              <a:t>30 companies </a:t>
            </a:r>
            <a:r>
              <a:rPr lang="en-US" sz="2400" dirty="0"/>
              <a:t>that comprise the Dow at the same point in time</a:t>
            </a:r>
          </a:p>
          <a:p>
            <a:pPr marL="937260" lvl="1" indent="-342900"/>
            <a:endParaRPr lang="en-US" dirty="0"/>
          </a:p>
          <a:p>
            <a:pPr marL="937260" lvl="1" indent="-342900"/>
            <a:endParaRPr lang="en-US" dirty="0"/>
          </a:p>
          <a:p>
            <a:r>
              <a:rPr lang="en-US" b="1" dirty="0"/>
              <a:t>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7</a:t>
            </a:fld>
            <a:endParaRPr lang="en-US" dirty="0"/>
          </a:p>
        </p:txBody>
      </p:sp>
      <p:pic>
        <p:nvPicPr>
          <p:cNvPr id="6" name="Picture 5">
            <a:extLst>
              <a:ext uri="{FF2B5EF4-FFF2-40B4-BE49-F238E27FC236}">
                <a16:creationId xmlns:a16="http://schemas.microsoft.com/office/drawing/2014/main" id="{E900DD59-903E-44AD-963F-C9F9258E5DB2}"/>
              </a:ext>
            </a:extLst>
          </p:cNvPr>
          <p:cNvPicPr>
            <a:picLocks noChangeAspect="1"/>
          </p:cNvPicPr>
          <p:nvPr/>
        </p:nvPicPr>
        <p:blipFill>
          <a:blip r:embed="rId3"/>
          <a:stretch>
            <a:fillRect/>
          </a:stretch>
        </p:blipFill>
        <p:spPr>
          <a:xfrm>
            <a:off x="1981200" y="4419600"/>
            <a:ext cx="5715001" cy="1760008"/>
          </a:xfrm>
          <a:prstGeom prst="rect">
            <a:avLst/>
          </a:prstGeom>
        </p:spPr>
      </p:pic>
      <p:sp>
        <p:nvSpPr>
          <p:cNvPr id="7" name="Rectangle 6">
            <a:extLst>
              <a:ext uri="{FF2B5EF4-FFF2-40B4-BE49-F238E27FC236}">
                <a16:creationId xmlns:a16="http://schemas.microsoft.com/office/drawing/2014/main" id="{6A57DE6F-5CC3-438C-B18B-1AA70FCAE476}"/>
              </a:ext>
            </a:extLst>
          </p:cNvPr>
          <p:cNvSpPr/>
          <p:nvPr/>
        </p:nvSpPr>
        <p:spPr>
          <a:xfrm>
            <a:off x="4191000" y="6206280"/>
            <a:ext cx="1367426" cy="307777"/>
          </a:xfrm>
          <a:prstGeom prst="rect">
            <a:avLst/>
          </a:prstGeom>
        </p:spPr>
        <p:txBody>
          <a:bodyPr wrap="none">
            <a:spAutoFit/>
          </a:bodyPr>
          <a:lstStyle/>
          <a:p>
            <a:r>
              <a:rPr lang="en-US" sz="1400" kern="200" dirty="0">
                <a:solidFill>
                  <a:schemeClr val="tx2"/>
                </a:solidFill>
                <a:latin typeface="Calibri" pitchFamily="34" charset="0"/>
                <a:cs typeface="Calibri" pitchFamily="34" charset="0"/>
              </a:rPr>
              <a:t>Part of Table 2.1</a:t>
            </a:r>
          </a:p>
        </p:txBody>
      </p:sp>
    </p:spTree>
    <p:extLst>
      <p:ext uri="{BB962C8B-B14F-4D97-AF65-F5344CB8AC3E}">
        <p14:creationId xmlns:p14="http://schemas.microsoft.com/office/powerpoint/2010/main" val="171630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Data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Time series data</a:t>
            </a:r>
            <a:r>
              <a:rPr lang="en-US" dirty="0"/>
              <a:t>:</a:t>
            </a:r>
            <a:r>
              <a:rPr lang="en-US" b="1" dirty="0"/>
              <a:t> </a:t>
            </a:r>
            <a:r>
              <a:rPr lang="en-US" dirty="0"/>
              <a:t>Data collected over several time periods.</a:t>
            </a:r>
          </a:p>
          <a:p>
            <a:pPr marL="937260" lvl="1" indent="-342900"/>
            <a:r>
              <a:rPr lang="en-US" dirty="0"/>
              <a:t>Graphs of time series data are frequently found in business and economic publications.</a:t>
            </a:r>
          </a:p>
          <a:p>
            <a:pPr marL="1211580" lvl="2" indent="-342900"/>
            <a:r>
              <a:rPr lang="en-US" dirty="0"/>
              <a:t>Help analysts understand what happened in the past, identify trends over time, and project future levels for the time series.</a:t>
            </a:r>
          </a:p>
          <a:p>
            <a:pPr marL="937260" lvl="1" indent="-342900"/>
            <a:r>
              <a:rPr lang="en-US" dirty="0"/>
              <a:t>Next slide shows an example. </a:t>
            </a:r>
          </a:p>
          <a:p>
            <a:pPr marL="937260" lvl="1" indent="-342900"/>
            <a:endParaRPr lang="en-US" dirty="0"/>
          </a:p>
          <a:p>
            <a:r>
              <a:rPr lang="en-US" b="1" dirty="0"/>
              <a:t>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8</a:t>
            </a:fld>
            <a:endParaRPr lang="en-US" dirty="0"/>
          </a:p>
        </p:txBody>
      </p:sp>
    </p:spTree>
    <p:extLst>
      <p:ext uri="{BB962C8B-B14F-4D97-AF65-F5344CB8AC3E}">
        <p14:creationId xmlns:p14="http://schemas.microsoft.com/office/powerpoint/2010/main" val="106285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2.1 - Dow Jones Index Values Since 2002</a:t>
            </a:r>
          </a:p>
        </p:txBody>
      </p:sp>
      <p:sp>
        <p:nvSpPr>
          <p:cNvPr id="5" name="Slide Number Placeholder 4"/>
          <p:cNvSpPr>
            <a:spLocks noGrp="1"/>
          </p:cNvSpPr>
          <p:nvPr>
            <p:ph type="sldNum" sz="quarter" idx="12"/>
          </p:nvPr>
        </p:nvSpPr>
        <p:spPr/>
        <p:txBody>
          <a:bodyPr/>
          <a:lstStyle/>
          <a:p>
            <a:fld id="{4556B232-9F89-4083-B3BB-DDC8E5903F80}" type="slidenum">
              <a:rPr lang="en-US" smtClean="0"/>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152650"/>
            <a:ext cx="85629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412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6919</TotalTime>
  <Words>5351</Words>
  <Application>Microsoft Office PowerPoint</Application>
  <PresentationFormat>On-screen Show (4:3)</PresentationFormat>
  <Paragraphs>613</Paragraphs>
  <Slides>59</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Cambria</vt:lpstr>
      <vt:lpstr>Cambria Math</vt:lpstr>
      <vt:lpstr>Impact</vt:lpstr>
      <vt:lpstr>Tahoma</vt:lpstr>
      <vt:lpstr>Times New Roman</vt:lpstr>
      <vt:lpstr>NewsPrint</vt:lpstr>
      <vt:lpstr>PowerPoint Presentation</vt:lpstr>
      <vt:lpstr>Definition of Data and Goals of Using Data</vt:lpstr>
      <vt:lpstr>Table 2.1 - Data for Dow Jones Industrial Index Companies</vt:lpstr>
      <vt:lpstr>Types of Data</vt:lpstr>
      <vt:lpstr>Types of Data</vt:lpstr>
      <vt:lpstr>Types of Data</vt:lpstr>
      <vt:lpstr>Types of Data</vt:lpstr>
      <vt:lpstr>Types of Data</vt:lpstr>
      <vt:lpstr>Figure 2.1 - Dow Jones Index Values Since 2002</vt:lpstr>
      <vt:lpstr>Types of Data</vt:lpstr>
      <vt:lpstr>Figure 2.2 - Customer Opinion Questionnaire used by Chops City Grill Restaurant</vt:lpstr>
      <vt:lpstr>Creating Distributions from Data</vt:lpstr>
      <vt:lpstr>Creating Distributions from Data</vt:lpstr>
      <vt:lpstr>Table 2.3 - Data from a Sample of 50 Soft Drink Purchases</vt:lpstr>
      <vt:lpstr>Table 2.4 - Frequency Distribution of Soft Drink Purchases</vt:lpstr>
      <vt:lpstr>Table from a Sample of 50 Soft Drink Purchases VS Frequency Distribution table</vt:lpstr>
      <vt:lpstr>Figure 2.9 - Creating a Frequency Distribution for Soft Drinks Data in Excel</vt:lpstr>
      <vt:lpstr>Creating Distributions from Data</vt:lpstr>
      <vt:lpstr>Table 2.5 - Relative Frequency and Percent Frequency Distributions of Soft Drink Purchases</vt:lpstr>
      <vt:lpstr>Creating Distributions from Data</vt:lpstr>
      <vt:lpstr>Creating Distributions from Data</vt:lpstr>
      <vt:lpstr>Creating Distributions from Data</vt:lpstr>
      <vt:lpstr>Creating Distributions from Data</vt:lpstr>
      <vt:lpstr>Figure 2.11 - Histogram for the Audit Time Data</vt:lpstr>
      <vt:lpstr>Creating Distributions from Data</vt:lpstr>
      <vt:lpstr>Figure 2.14 - Histograms Showing Distributions with Different Levels of Skewness</vt:lpstr>
      <vt:lpstr>Creating Distributions from Data</vt:lpstr>
      <vt:lpstr>Table 2.8 - Cumulative Frequency, Cumulative Relative Frequency, and Cumulative Percent Frequency Distributions for the Audit Time</vt:lpstr>
      <vt:lpstr>Additional Reading - Measures of Location</vt:lpstr>
      <vt:lpstr>Measures of Location</vt:lpstr>
      <vt:lpstr>Table 2.9 - Data on Home Sales in Cincinnati, Ohio, Suburb</vt:lpstr>
      <vt:lpstr>Computation of Sample Mean</vt:lpstr>
      <vt:lpstr>Measures of Location</vt:lpstr>
      <vt:lpstr>Computation of Sample Median</vt:lpstr>
      <vt:lpstr>Computation of Sample Median (odd)</vt:lpstr>
      <vt:lpstr>Computation of Sample Median</vt:lpstr>
      <vt:lpstr>Computation of Sample Median</vt:lpstr>
      <vt:lpstr>Measures of Location</vt:lpstr>
      <vt:lpstr>Measures of Location</vt:lpstr>
      <vt:lpstr>Table 2.10 - Percentage Annual Returns and Growth Factors for the Mutual Fund Data</vt:lpstr>
      <vt:lpstr>Computation of Geometric Mean</vt:lpstr>
      <vt:lpstr>Additional Reading - Measures of variability</vt:lpstr>
      <vt:lpstr>Measures of Variability</vt:lpstr>
      <vt:lpstr>Computation of Range</vt:lpstr>
      <vt:lpstr>Measures of Variability</vt:lpstr>
      <vt:lpstr>Table 2.12 - Computation of Deviations and Squared Deviations about the Mean for the Class Size Data</vt:lpstr>
      <vt:lpstr>Measures of Variability</vt:lpstr>
      <vt:lpstr>Computation of Coefficient of Variation</vt:lpstr>
      <vt:lpstr>PowerPoint Presentation</vt:lpstr>
      <vt:lpstr>Measures of Association Between Two Variables</vt:lpstr>
      <vt:lpstr>Measures of Association Between Two Variables</vt:lpstr>
      <vt:lpstr>Interpretation of Correlation Coefficient </vt:lpstr>
      <vt:lpstr>Table 2.14 - Data for Bottled Water Sales at Queensland Amusement Park for a Sample of 14 Summer Days</vt:lpstr>
      <vt:lpstr>Figure 2.23 - Chart Showing the Positive Linear Relation Between Sales and High Temperatures</vt:lpstr>
      <vt:lpstr>Table 2.15 - Sample Covariance Calculations for Daily High Temperature and Bottled Water Sales at Queensland Amusement Park</vt:lpstr>
      <vt:lpstr>Figure 2.25 - Scatter Diagrams and Associated Covariance Values for Different Variable Relationships</vt:lpstr>
      <vt:lpstr>Computation of Correlation Coefficient</vt:lpstr>
      <vt:lpstr>Figure 2.26 - Example of Nonlinear Relationship Producing a Correlation Coefficient Near Zero</vt:lpstr>
      <vt:lpstr>Conclusion and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Yu Zhang</cp:lastModifiedBy>
  <cp:revision>481</cp:revision>
  <dcterms:created xsi:type="dcterms:W3CDTF">2013-06-04T12:27:35Z</dcterms:created>
  <dcterms:modified xsi:type="dcterms:W3CDTF">2020-07-21T10:41:44Z</dcterms:modified>
</cp:coreProperties>
</file>